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handoutMasterIdLst>
    <p:handoutMasterId r:id="rId32"/>
  </p:handoutMasterIdLst>
  <p:sldIdLst>
    <p:sldId id="261" r:id="rId2"/>
    <p:sldId id="262" r:id="rId3"/>
    <p:sldId id="263" r:id="rId4"/>
    <p:sldId id="264" r:id="rId5"/>
    <p:sldId id="269" r:id="rId6"/>
    <p:sldId id="297" r:id="rId7"/>
    <p:sldId id="265" r:id="rId8"/>
    <p:sldId id="266" r:id="rId9"/>
    <p:sldId id="267" r:id="rId10"/>
    <p:sldId id="268" r:id="rId11"/>
    <p:sldId id="295" r:id="rId12"/>
    <p:sldId id="271" r:id="rId13"/>
    <p:sldId id="272" r:id="rId14"/>
    <p:sldId id="273" r:id="rId15"/>
    <p:sldId id="280" r:id="rId16"/>
    <p:sldId id="287" r:id="rId17"/>
    <p:sldId id="274" r:id="rId18"/>
    <p:sldId id="275" r:id="rId19"/>
    <p:sldId id="285" r:id="rId20"/>
    <p:sldId id="296" r:id="rId21"/>
    <p:sldId id="278" r:id="rId22"/>
    <p:sldId id="289" r:id="rId23"/>
    <p:sldId id="298" r:id="rId24"/>
    <p:sldId id="279" r:id="rId25"/>
    <p:sldId id="299" r:id="rId26"/>
    <p:sldId id="282" r:id="rId27"/>
    <p:sldId id="283" r:id="rId28"/>
    <p:sldId id="281" r:id="rId29"/>
    <p:sldId id="288"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831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93" autoAdjust="0"/>
    <p:restoredTop sz="86970" autoAdjust="0"/>
  </p:normalViewPr>
  <p:slideViewPr>
    <p:cSldViewPr>
      <p:cViewPr varScale="1">
        <p:scale>
          <a:sx n="84" d="100"/>
          <a:sy n="84" d="100"/>
        </p:scale>
        <p:origin x="-954" y="-78"/>
      </p:cViewPr>
      <p:guideLst>
        <p:guide orient="horz" pos="2160"/>
        <p:guide pos="2880"/>
      </p:guideLst>
    </p:cSldViewPr>
  </p:slideViewPr>
  <p:outlineViewPr>
    <p:cViewPr>
      <p:scale>
        <a:sx n="33" d="100"/>
        <a:sy n="33" d="100"/>
      </p:scale>
      <p:origin x="294" y="3352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00" d="100"/>
          <a:sy n="100" d="100"/>
        </p:scale>
        <p:origin x="-3600"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image" Target="../media/image10.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image" Target="../media/image12.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image" Target="../media/image15.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F6D501A-9BF2-4582-B96E-8777F536DCDF}" type="datetimeFigureOut">
              <a:rPr lang="en-US" smtClean="0"/>
              <a:pPr/>
              <a:t>12/7/2011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4F9087A-D90F-4B74-A430-55232F6A2267}"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786883-C378-4927-9C59-3925EAF625AD}" type="datetimeFigureOut">
              <a:rPr lang="en-US" smtClean="0"/>
              <a:pPr/>
              <a:t>12/7/2011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ABEA27F-B5D3-48E4-8581-D80341562F1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Problem</a:t>
            </a:r>
          </a:p>
          <a:p>
            <a:r>
              <a:rPr lang="en-US" dirty="0" smtClean="0"/>
              <a:t>Claim</a:t>
            </a:r>
          </a:p>
          <a:p>
            <a:r>
              <a:rPr lang="en-US" dirty="0" smtClean="0"/>
              <a:t>Reasons</a:t>
            </a:r>
          </a:p>
          <a:p>
            <a:r>
              <a:rPr lang="en-US" dirty="0" smtClean="0"/>
              <a:t>Evidence</a:t>
            </a:r>
            <a:endParaRPr lang="en-US" dirty="0"/>
          </a:p>
        </p:txBody>
      </p:sp>
      <p:sp>
        <p:nvSpPr>
          <p:cNvPr id="4" name="Slide Number Placeholder 3"/>
          <p:cNvSpPr>
            <a:spLocks noGrp="1"/>
          </p:cNvSpPr>
          <p:nvPr>
            <p:ph type="sldNum" sz="quarter" idx="10"/>
          </p:nvPr>
        </p:nvSpPr>
        <p:spPr/>
        <p:txBody>
          <a:bodyPr/>
          <a:lstStyle/>
          <a:p>
            <a:fld id="{63AC1EE9-C17C-456F-94E3-B5200FC9ECB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1K Monte Carlo simulation</a:t>
            </a:r>
          </a:p>
          <a:p>
            <a:r>
              <a:rPr lang="en-US" dirty="0" smtClean="0"/>
              <a:t>Kevin</a:t>
            </a:r>
            <a:endParaRPr lang="en-US" dirty="0"/>
          </a:p>
        </p:txBody>
      </p:sp>
      <p:sp>
        <p:nvSpPr>
          <p:cNvPr id="4" name="Slide Number Placeholder 3"/>
          <p:cNvSpPr>
            <a:spLocks noGrp="1"/>
          </p:cNvSpPr>
          <p:nvPr>
            <p:ph type="sldNum" sz="quarter" idx="10"/>
          </p:nvPr>
        </p:nvSpPr>
        <p:spPr/>
        <p:txBody>
          <a:bodyPr/>
          <a:lstStyle/>
          <a:p>
            <a:fld id="{AABEA27F-B5D3-48E4-8581-D80341562F18}"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Roger</a:t>
            </a:r>
            <a:endParaRPr lang="en-US" dirty="0"/>
          </a:p>
        </p:txBody>
      </p:sp>
      <p:sp>
        <p:nvSpPr>
          <p:cNvPr id="4" name="Slide Number Placeholder 3"/>
          <p:cNvSpPr>
            <a:spLocks noGrp="1"/>
          </p:cNvSpPr>
          <p:nvPr>
            <p:ph type="sldNum" sz="quarter" idx="10"/>
          </p:nvPr>
        </p:nvSpPr>
        <p:spPr/>
        <p:txBody>
          <a:bodyPr/>
          <a:lstStyle/>
          <a:p>
            <a:fld id="{AABEA27F-B5D3-48E4-8581-D80341562F18}"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Block model with up-sized</a:t>
            </a:r>
            <a:r>
              <a:rPr lang="en-US" baseline="0" dirty="0" smtClean="0"/>
              <a:t> loads. The variables c and r indicate number of columns and number of rows, respectively. Unused </a:t>
            </a:r>
            <a:r>
              <a:rPr lang="en-US" baseline="0" dirty="0" err="1" smtClean="0"/>
              <a:t>bitlines</a:t>
            </a:r>
            <a:r>
              <a:rPr lang="en-US" baseline="0" dirty="0" smtClean="0"/>
              <a:t> were held at VDD and  unused word lines were grounded. Four </a:t>
            </a:r>
            <a:r>
              <a:rPr lang="en-US" baseline="0" dirty="0" err="1" smtClean="0"/>
              <a:t>bitcells</a:t>
            </a:r>
            <a:r>
              <a:rPr lang="en-US" baseline="0" dirty="0" smtClean="0"/>
              <a:t> allowed us to simulate changing the address signals.</a:t>
            </a:r>
          </a:p>
          <a:p>
            <a:r>
              <a:rPr lang="en-US" baseline="0" dirty="0" smtClean="0"/>
              <a:t>Stevo</a:t>
            </a:r>
            <a:endParaRPr lang="en-US" dirty="0"/>
          </a:p>
        </p:txBody>
      </p:sp>
      <p:sp>
        <p:nvSpPr>
          <p:cNvPr id="4" name="Slide Number Placeholder 3"/>
          <p:cNvSpPr>
            <a:spLocks noGrp="1"/>
          </p:cNvSpPr>
          <p:nvPr>
            <p:ph type="sldNum" sz="quarter" idx="10"/>
          </p:nvPr>
        </p:nvSpPr>
        <p:spPr/>
        <p:txBody>
          <a:bodyPr/>
          <a:lstStyle/>
          <a:p>
            <a:fld id="{63AC1EE9-C17C-456F-94E3-B5200FC9ECB9}"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RC</a:t>
            </a:r>
            <a:r>
              <a:rPr lang="en-US" baseline="0" dirty="0" smtClean="0"/>
              <a:t> </a:t>
            </a:r>
            <a:r>
              <a:rPr lang="en-US" baseline="0" dirty="0" err="1" smtClean="0"/>
              <a:t>parasitics</a:t>
            </a:r>
            <a:r>
              <a:rPr lang="en-US" baseline="0" dirty="0" smtClean="0"/>
              <a:t> were added to the word lines to model the resistance and capacitance of those long wires. Those parasitic values were proportional to the length of the wires. The variable b represents the number of blocks. BD = block decoder, GWL = global word line, LWL = local word line. The unused AND gate is just acting as a capacitive load.</a:t>
            </a:r>
          </a:p>
          <a:p>
            <a:endParaRPr lang="en-US" baseline="0" dirty="0" smtClean="0"/>
          </a:p>
          <a:p>
            <a:r>
              <a:rPr lang="en-US" baseline="0" dirty="0" smtClean="0"/>
              <a:t>The read </a:t>
            </a:r>
            <a:r>
              <a:rPr lang="en-US" baseline="0" dirty="0" err="1" smtClean="0"/>
              <a:t>mux</a:t>
            </a:r>
            <a:r>
              <a:rPr lang="en-US" baseline="0" dirty="0" smtClean="0"/>
              <a:t> is two PMOS pass gates, and the write </a:t>
            </a:r>
            <a:r>
              <a:rPr lang="en-US" baseline="0" dirty="0" err="1" smtClean="0"/>
              <a:t>mux</a:t>
            </a:r>
            <a:r>
              <a:rPr lang="en-US" baseline="0" dirty="0" smtClean="0"/>
              <a:t> is two NMOS pass gates. The other PMOS and NMOS transistors act as capacitive loads, so they are turned off. These </a:t>
            </a:r>
            <a:r>
              <a:rPr lang="en-US" baseline="0" dirty="0" err="1" smtClean="0"/>
              <a:t>muxes</a:t>
            </a:r>
            <a:r>
              <a:rPr lang="en-US" baseline="0" dirty="0" smtClean="0"/>
              <a:t> output to the sense amps and the write amps.</a:t>
            </a:r>
          </a:p>
          <a:p>
            <a:r>
              <a:rPr lang="en-US" baseline="0" dirty="0" smtClean="0"/>
              <a:t>Stevo</a:t>
            </a:r>
          </a:p>
        </p:txBody>
      </p:sp>
      <p:sp>
        <p:nvSpPr>
          <p:cNvPr id="4" name="Slide Number Placeholder 3"/>
          <p:cNvSpPr>
            <a:spLocks noGrp="1"/>
          </p:cNvSpPr>
          <p:nvPr>
            <p:ph type="sldNum" sz="quarter" idx="10"/>
          </p:nvPr>
        </p:nvSpPr>
        <p:spPr/>
        <p:txBody>
          <a:bodyPr/>
          <a:lstStyle/>
          <a:p>
            <a:fld id="{63AC1EE9-C17C-456F-94E3-B5200FC9ECB9}"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sense amp model was chosen by comparing two popular models. Since power and area of the sense amps are basically negligible, the delay of each was used to find the optimal model.</a:t>
            </a:r>
          </a:p>
          <a:p>
            <a:r>
              <a:rPr lang="en-US" baseline="0" dirty="0" smtClean="0"/>
              <a:t>Stevo</a:t>
            </a:r>
            <a:endParaRPr lang="en-US" dirty="0"/>
          </a:p>
        </p:txBody>
      </p:sp>
      <p:sp>
        <p:nvSpPr>
          <p:cNvPr id="4" name="Slide Number Placeholder 3"/>
          <p:cNvSpPr>
            <a:spLocks noGrp="1"/>
          </p:cNvSpPr>
          <p:nvPr>
            <p:ph type="sldNum" sz="quarter" idx="10"/>
          </p:nvPr>
        </p:nvSpPr>
        <p:spPr/>
        <p:txBody>
          <a:bodyPr/>
          <a:lstStyle/>
          <a:p>
            <a:fld id="{63AC1EE9-C17C-456F-94E3-B5200FC9ECB9}"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Kevin</a:t>
            </a:r>
            <a:endParaRPr lang="en-US" dirty="0"/>
          </a:p>
        </p:txBody>
      </p:sp>
      <p:sp>
        <p:nvSpPr>
          <p:cNvPr id="4" name="Slide Number Placeholder 3"/>
          <p:cNvSpPr>
            <a:spLocks noGrp="1"/>
          </p:cNvSpPr>
          <p:nvPr>
            <p:ph type="sldNum" sz="quarter" idx="10"/>
          </p:nvPr>
        </p:nvSpPr>
        <p:spPr/>
        <p:txBody>
          <a:bodyPr/>
          <a:lstStyle/>
          <a:p>
            <a:fld id="{AABEA27F-B5D3-48E4-8581-D80341562F18}"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Kevin</a:t>
            </a:r>
            <a:endParaRPr lang="en-US" dirty="0"/>
          </a:p>
        </p:txBody>
      </p:sp>
      <p:sp>
        <p:nvSpPr>
          <p:cNvPr id="4" name="Slide Number Placeholder 3"/>
          <p:cNvSpPr>
            <a:spLocks noGrp="1"/>
          </p:cNvSpPr>
          <p:nvPr>
            <p:ph type="sldNum" sz="quarter" idx="10"/>
          </p:nvPr>
        </p:nvSpPr>
        <p:spPr/>
        <p:txBody>
          <a:bodyPr/>
          <a:lstStyle/>
          <a:p>
            <a:fld id="{AABEA27F-B5D3-48E4-8581-D80341562F18}"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Roger</a:t>
            </a:r>
            <a:endParaRPr lang="en-US" dirty="0"/>
          </a:p>
        </p:txBody>
      </p:sp>
      <p:sp>
        <p:nvSpPr>
          <p:cNvPr id="4" name="Slide Number Placeholder 3"/>
          <p:cNvSpPr>
            <a:spLocks noGrp="1"/>
          </p:cNvSpPr>
          <p:nvPr>
            <p:ph type="sldNum" sz="quarter" idx="10"/>
          </p:nvPr>
        </p:nvSpPr>
        <p:spPr/>
        <p:txBody>
          <a:bodyPr/>
          <a:lstStyle/>
          <a:p>
            <a:fld id="{AABEA27F-B5D3-48E4-8581-D80341562F18}"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Lowest</a:t>
            </a:r>
            <a:r>
              <a:rPr lang="en-US" baseline="0" dirty="0" smtClean="0"/>
              <a:t> energy point not chosen because the metric was basically the same between the two points. Also, adding extra blocks would significantly increase the size of the Block </a:t>
            </a:r>
            <a:r>
              <a:rPr lang="en-US" baseline="0" dirty="0" err="1" smtClean="0"/>
              <a:t>Mux</a:t>
            </a:r>
            <a:r>
              <a:rPr lang="en-US" baseline="0" dirty="0" smtClean="0"/>
              <a:t> and Block </a:t>
            </a:r>
            <a:r>
              <a:rPr lang="en-US" baseline="0" dirty="0" err="1" smtClean="0"/>
              <a:t>Demux</a:t>
            </a:r>
            <a:r>
              <a:rPr lang="en-US" baseline="0" dirty="0" smtClean="0"/>
              <a:t> which are the largest peripheral circuits.</a:t>
            </a:r>
            <a:endParaRPr lang="en-US" dirty="0" smtClean="0"/>
          </a:p>
          <a:p>
            <a:r>
              <a:rPr lang="en-US" dirty="0" smtClean="0"/>
              <a:t>Roger</a:t>
            </a:r>
            <a:endParaRPr lang="en-US" dirty="0"/>
          </a:p>
        </p:txBody>
      </p:sp>
      <p:sp>
        <p:nvSpPr>
          <p:cNvPr id="4" name="Slide Number Placeholder 3"/>
          <p:cNvSpPr>
            <a:spLocks noGrp="1"/>
          </p:cNvSpPr>
          <p:nvPr>
            <p:ph type="sldNum" sz="quarter" idx="10"/>
          </p:nvPr>
        </p:nvSpPr>
        <p:spPr/>
        <p:txBody>
          <a:bodyPr/>
          <a:lstStyle/>
          <a:p>
            <a:fld id="{AABEA27F-B5D3-48E4-8581-D80341562F18}"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Decided on 200 mV difference</a:t>
            </a:r>
            <a:r>
              <a:rPr lang="en-US" baseline="0" dirty="0" smtClean="0"/>
              <a:t> in BL and BLB for Sense Amp to account for local variation.</a:t>
            </a:r>
            <a:endParaRPr lang="en-US" dirty="0" smtClean="0"/>
          </a:p>
          <a:p>
            <a:r>
              <a:rPr lang="en-US" dirty="0" smtClean="0"/>
              <a:t>Roger</a:t>
            </a:r>
            <a:endParaRPr lang="en-US" dirty="0"/>
          </a:p>
        </p:txBody>
      </p:sp>
      <p:sp>
        <p:nvSpPr>
          <p:cNvPr id="4" name="Slide Number Placeholder 3"/>
          <p:cNvSpPr>
            <a:spLocks noGrp="1"/>
          </p:cNvSpPr>
          <p:nvPr>
            <p:ph type="sldNum" sz="quarter" idx="10"/>
          </p:nvPr>
        </p:nvSpPr>
        <p:spPr/>
        <p:txBody>
          <a:bodyPr/>
          <a:lstStyle/>
          <a:p>
            <a:fld id="{AABEA27F-B5D3-48E4-8581-D80341562F18}"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Explain the two choices</a:t>
            </a:r>
          </a:p>
          <a:p>
            <a:pPr>
              <a:buFontTx/>
              <a:buChar char="-"/>
            </a:pPr>
            <a:r>
              <a:rPr lang="en-US" dirty="0" smtClean="0"/>
              <a:t>Explain</a:t>
            </a:r>
            <a:r>
              <a:rPr lang="en-US" baseline="0" dirty="0" smtClean="0"/>
              <a:t> why we chose the low-power SRAM (we felt like we had a comfortable grasp on logical effort from the digital IC class, but now we know that logical effort is just a start in optimizing a circuit)</a:t>
            </a:r>
          </a:p>
          <a:p>
            <a:pPr>
              <a:buFontTx/>
              <a:buChar char="-"/>
            </a:pPr>
            <a:r>
              <a:rPr lang="en-US" dirty="0" smtClean="0"/>
              <a:t>Roger</a:t>
            </a:r>
            <a:endParaRPr lang="en-US" dirty="0"/>
          </a:p>
        </p:txBody>
      </p:sp>
      <p:sp>
        <p:nvSpPr>
          <p:cNvPr id="4" name="Slide Number Placeholder 3"/>
          <p:cNvSpPr>
            <a:spLocks noGrp="1"/>
          </p:cNvSpPr>
          <p:nvPr>
            <p:ph type="sldNum" sz="quarter" idx="10"/>
          </p:nvPr>
        </p:nvSpPr>
        <p:spPr/>
        <p:txBody>
          <a:bodyPr/>
          <a:lstStyle/>
          <a:p>
            <a:fld id="{63AC1EE9-C17C-456F-94E3-B5200FC9ECB9}"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Roger</a:t>
            </a:r>
            <a:endParaRPr lang="en-US" dirty="0"/>
          </a:p>
        </p:txBody>
      </p:sp>
      <p:sp>
        <p:nvSpPr>
          <p:cNvPr id="4" name="Slide Number Placeholder 3"/>
          <p:cNvSpPr>
            <a:spLocks noGrp="1"/>
          </p:cNvSpPr>
          <p:nvPr>
            <p:ph type="sldNum" sz="quarter" idx="10"/>
          </p:nvPr>
        </p:nvSpPr>
        <p:spPr/>
        <p:txBody>
          <a:bodyPr/>
          <a:lstStyle/>
          <a:p>
            <a:fld id="{AABEA27F-B5D3-48E4-8581-D80341562F18}"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John</a:t>
            </a:r>
            <a:endParaRPr lang="en-US" dirty="0"/>
          </a:p>
        </p:txBody>
      </p:sp>
      <p:sp>
        <p:nvSpPr>
          <p:cNvPr id="4" name="Slide Number Placeholder 3"/>
          <p:cNvSpPr>
            <a:spLocks noGrp="1"/>
          </p:cNvSpPr>
          <p:nvPr>
            <p:ph type="sldNum" sz="quarter" idx="10"/>
          </p:nvPr>
        </p:nvSpPr>
        <p:spPr/>
        <p:txBody>
          <a:bodyPr/>
          <a:lstStyle/>
          <a:p>
            <a:fld id="{AABEA27F-B5D3-48E4-8581-D80341562F18}"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John</a:t>
            </a:r>
            <a:endParaRPr lang="en-US" dirty="0"/>
          </a:p>
        </p:txBody>
      </p:sp>
      <p:sp>
        <p:nvSpPr>
          <p:cNvPr id="4" name="Slide Number Placeholder 3"/>
          <p:cNvSpPr>
            <a:spLocks noGrp="1"/>
          </p:cNvSpPr>
          <p:nvPr>
            <p:ph type="sldNum" sz="quarter" idx="10"/>
          </p:nvPr>
        </p:nvSpPr>
        <p:spPr/>
        <p:txBody>
          <a:bodyPr/>
          <a:lstStyle/>
          <a:p>
            <a:fld id="{AABEA27F-B5D3-48E4-8581-D80341562F18}"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Roger</a:t>
            </a:r>
            <a:endParaRPr lang="en-US" dirty="0"/>
          </a:p>
        </p:txBody>
      </p:sp>
      <p:sp>
        <p:nvSpPr>
          <p:cNvPr id="4" name="Slide Number Placeholder 3"/>
          <p:cNvSpPr>
            <a:spLocks noGrp="1"/>
          </p:cNvSpPr>
          <p:nvPr>
            <p:ph type="sldNum" sz="quarter" idx="10"/>
          </p:nvPr>
        </p:nvSpPr>
        <p:spPr/>
        <p:txBody>
          <a:bodyPr/>
          <a:lstStyle/>
          <a:p>
            <a:fld id="{AABEA27F-B5D3-48E4-8581-D80341562F18}"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Stevo</a:t>
            </a:r>
            <a:endParaRPr lang="en-US" dirty="0"/>
          </a:p>
        </p:txBody>
      </p:sp>
      <p:sp>
        <p:nvSpPr>
          <p:cNvPr id="4" name="Slide Number Placeholder 3"/>
          <p:cNvSpPr>
            <a:spLocks noGrp="1"/>
          </p:cNvSpPr>
          <p:nvPr>
            <p:ph type="sldNum" sz="quarter" idx="10"/>
          </p:nvPr>
        </p:nvSpPr>
        <p:spPr/>
        <p:txBody>
          <a:bodyPr/>
          <a:lstStyle/>
          <a:p>
            <a:fld id="{AABEA27F-B5D3-48E4-8581-D80341562F18}"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Stevo</a:t>
            </a:r>
            <a:endParaRPr lang="en-US" dirty="0"/>
          </a:p>
        </p:txBody>
      </p:sp>
      <p:sp>
        <p:nvSpPr>
          <p:cNvPr id="4" name="Slide Number Placeholder 3"/>
          <p:cNvSpPr>
            <a:spLocks noGrp="1"/>
          </p:cNvSpPr>
          <p:nvPr>
            <p:ph type="sldNum" sz="quarter" idx="10"/>
          </p:nvPr>
        </p:nvSpPr>
        <p:spPr/>
        <p:txBody>
          <a:bodyPr/>
          <a:lstStyle/>
          <a:p>
            <a:fld id="{AABEA27F-B5D3-48E4-8581-D80341562F18}"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Stevo</a:t>
            </a:r>
            <a:endParaRPr lang="en-US" dirty="0"/>
          </a:p>
        </p:txBody>
      </p:sp>
      <p:sp>
        <p:nvSpPr>
          <p:cNvPr id="4" name="Slide Number Placeholder 3"/>
          <p:cNvSpPr>
            <a:spLocks noGrp="1"/>
          </p:cNvSpPr>
          <p:nvPr>
            <p:ph type="sldNum" sz="quarter" idx="10"/>
          </p:nvPr>
        </p:nvSpPr>
        <p:spPr/>
        <p:txBody>
          <a:bodyPr/>
          <a:lstStyle/>
          <a:p>
            <a:fld id="{AABEA27F-B5D3-48E4-8581-D80341562F18}" type="slidenum">
              <a:rPr lang="en-US" smtClean="0"/>
              <a:pPr/>
              <a:t>26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a:t>
            </a:r>
            <a:r>
              <a:rPr lang="en-US" baseline="0" dirty="0" smtClean="0"/>
              <a:t> description of the project, with the main problem being minimizing power</a:t>
            </a:r>
          </a:p>
          <a:p>
            <a:r>
              <a:rPr lang="en-US" baseline="0" dirty="0" smtClean="0"/>
              <a:t>Roger</a:t>
            </a:r>
            <a:endParaRPr lang="en-US" dirty="0"/>
          </a:p>
        </p:txBody>
      </p:sp>
      <p:sp>
        <p:nvSpPr>
          <p:cNvPr id="4" name="Slide Number Placeholder 3"/>
          <p:cNvSpPr>
            <a:spLocks noGrp="1"/>
          </p:cNvSpPr>
          <p:nvPr>
            <p:ph type="sldNum" sz="quarter" idx="10"/>
          </p:nvPr>
        </p:nvSpPr>
        <p:spPr/>
        <p:txBody>
          <a:bodyPr/>
          <a:lstStyle/>
          <a:p>
            <a:fld id="{63AC1EE9-C17C-456F-94E3-B5200FC9ECB9}"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Roger</a:t>
            </a:r>
            <a:endParaRPr lang="en-US" dirty="0"/>
          </a:p>
        </p:txBody>
      </p:sp>
      <p:sp>
        <p:nvSpPr>
          <p:cNvPr id="4" name="Slide Number Placeholder 3"/>
          <p:cNvSpPr>
            <a:spLocks noGrp="1"/>
          </p:cNvSpPr>
          <p:nvPr>
            <p:ph type="sldNum" sz="quarter" idx="10"/>
          </p:nvPr>
        </p:nvSpPr>
        <p:spPr/>
        <p:txBody>
          <a:bodyPr/>
          <a:lstStyle/>
          <a:p>
            <a:fld id="{AABEA27F-B5D3-48E4-8581-D80341562F18}"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Block</a:t>
            </a:r>
            <a:r>
              <a:rPr lang="en-US" baseline="0" dirty="0" smtClean="0"/>
              <a:t> diagram make me so happy</a:t>
            </a:r>
          </a:p>
          <a:p>
            <a:r>
              <a:rPr lang="en-US" baseline="0" dirty="0" smtClean="0"/>
              <a:t>Roger</a:t>
            </a:r>
            <a:endParaRPr lang="en-US" dirty="0"/>
          </a:p>
        </p:txBody>
      </p:sp>
      <p:sp>
        <p:nvSpPr>
          <p:cNvPr id="4" name="Slide Number Placeholder 3"/>
          <p:cNvSpPr>
            <a:spLocks noGrp="1"/>
          </p:cNvSpPr>
          <p:nvPr>
            <p:ph type="sldNum" sz="quarter" idx="10"/>
          </p:nvPr>
        </p:nvSpPr>
        <p:spPr/>
        <p:txBody>
          <a:bodyPr/>
          <a:lstStyle/>
          <a:p>
            <a:fld id="{63AC1EE9-C17C-456F-94E3-B5200FC9ECB9}"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Roger</a:t>
            </a:r>
            <a:endParaRPr lang="en-US" dirty="0"/>
          </a:p>
        </p:txBody>
      </p:sp>
      <p:sp>
        <p:nvSpPr>
          <p:cNvPr id="4" name="Slide Number Placeholder 3"/>
          <p:cNvSpPr>
            <a:spLocks noGrp="1"/>
          </p:cNvSpPr>
          <p:nvPr>
            <p:ph type="sldNum" sz="quarter" idx="10"/>
          </p:nvPr>
        </p:nvSpPr>
        <p:spPr/>
        <p:txBody>
          <a:bodyPr/>
          <a:lstStyle/>
          <a:p>
            <a:fld id="{AABEA27F-B5D3-48E4-8581-D80341562F18}"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chose to implement a 6T </a:t>
            </a:r>
            <a:r>
              <a:rPr lang="en-US" baseline="0" dirty="0" err="1" smtClean="0"/>
              <a:t>bitcell</a:t>
            </a:r>
            <a:r>
              <a:rPr lang="en-US" baseline="0" dirty="0" smtClean="0"/>
              <a:t> because it contains the fewest number of transistors. Simulations showed that all the pull-up ratio and cell ratio parameters were satisfied by using all minimally-sized devices. [Varying the threshold voltage of the devices either destroyed the functionality of the </a:t>
            </a:r>
            <a:r>
              <a:rPr lang="en-US" baseline="0" dirty="0" err="1" smtClean="0"/>
              <a:t>bitcell</a:t>
            </a:r>
            <a:r>
              <a:rPr lang="en-US" baseline="0" dirty="0" smtClean="0"/>
              <a:t> or did not lower energy enough to offset the delay overhead.]</a:t>
            </a:r>
          </a:p>
          <a:p>
            <a:r>
              <a:rPr lang="en-US" baseline="0" dirty="0" smtClean="0"/>
              <a:t>John</a:t>
            </a:r>
            <a:endParaRPr lang="en-US" dirty="0"/>
          </a:p>
        </p:txBody>
      </p:sp>
      <p:sp>
        <p:nvSpPr>
          <p:cNvPr id="4" name="Slide Number Placeholder 3"/>
          <p:cNvSpPr>
            <a:spLocks noGrp="1"/>
          </p:cNvSpPr>
          <p:nvPr>
            <p:ph type="sldNum" sz="quarter" idx="10"/>
          </p:nvPr>
        </p:nvSpPr>
        <p:spPr/>
        <p:txBody>
          <a:bodyPr/>
          <a:lstStyle/>
          <a:p>
            <a:fld id="{63AC1EE9-C17C-456F-94E3-B5200FC9ECB9}"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600 </a:t>
            </a:r>
            <a:r>
              <a:rPr lang="en-US" dirty="0" err="1" smtClean="0"/>
              <a:t>mv</a:t>
            </a:r>
            <a:r>
              <a:rPr lang="en-US" dirty="0" smtClean="0"/>
              <a:t> these</a:t>
            </a:r>
            <a:r>
              <a:rPr lang="en-US" baseline="0" dirty="0" smtClean="0"/>
              <a:t> are the butterfly curves that we produced. The Fast NMOS and Slow PMOS was insufficient for 500 mV VDD.</a:t>
            </a:r>
            <a:endParaRPr lang="en-US" dirty="0" smtClean="0"/>
          </a:p>
          <a:p>
            <a:r>
              <a:rPr lang="en-US" dirty="0" smtClean="0"/>
              <a:t>Kevin</a:t>
            </a:r>
            <a:endParaRPr lang="en-US" dirty="0"/>
          </a:p>
        </p:txBody>
      </p:sp>
      <p:sp>
        <p:nvSpPr>
          <p:cNvPr id="4" name="Slide Number Placeholder 3"/>
          <p:cNvSpPr>
            <a:spLocks noGrp="1"/>
          </p:cNvSpPr>
          <p:nvPr>
            <p:ph type="sldNum" sz="quarter" idx="10"/>
          </p:nvPr>
        </p:nvSpPr>
        <p:spPr/>
        <p:txBody>
          <a:bodyPr/>
          <a:lstStyle/>
          <a:p>
            <a:fld id="{AABEA27F-B5D3-48E4-8581-D80341562F18}"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Hold SNM leaves room for improvement in lowering energy by decreasing</a:t>
            </a:r>
            <a:r>
              <a:rPr lang="en-US" baseline="0" dirty="0" smtClean="0"/>
              <a:t> VDD during a “sleep” mode. Next slide covers how we optimized for the sleep VDD</a:t>
            </a:r>
            <a:endParaRPr lang="en-US" dirty="0" smtClean="0"/>
          </a:p>
          <a:p>
            <a:r>
              <a:rPr lang="en-US" dirty="0" smtClean="0"/>
              <a:t>Kevin</a:t>
            </a:r>
            <a:endParaRPr lang="en-US" dirty="0"/>
          </a:p>
        </p:txBody>
      </p:sp>
      <p:sp>
        <p:nvSpPr>
          <p:cNvPr id="4" name="Slide Number Placeholder 3"/>
          <p:cNvSpPr>
            <a:spLocks noGrp="1"/>
          </p:cNvSpPr>
          <p:nvPr>
            <p:ph type="sldNum" sz="quarter" idx="10"/>
          </p:nvPr>
        </p:nvSpPr>
        <p:spPr/>
        <p:txBody>
          <a:bodyPr/>
          <a:lstStyle/>
          <a:p>
            <a:fld id="{AABEA27F-B5D3-48E4-8581-D80341562F18}"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E51D48E-4276-4495-9A13-9414AC594FA9}" type="datetimeFigureOut">
              <a:rPr lang="en-US" smtClean="0"/>
              <a:pPr/>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0DDAD4-F458-4FD7-B6CD-56B4ABB7CCB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51D48E-4276-4495-9A13-9414AC594FA9}" type="datetimeFigureOut">
              <a:rPr lang="en-US" smtClean="0"/>
              <a:pPr/>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0DDAD4-F458-4FD7-B6CD-56B4ABB7CCB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51D48E-4276-4495-9A13-9414AC594FA9}" type="datetimeFigureOut">
              <a:rPr lang="en-US" smtClean="0"/>
              <a:pPr/>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0DDAD4-F458-4FD7-B6CD-56B4ABB7CCB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51D48E-4276-4495-9A13-9414AC594FA9}" type="datetimeFigureOut">
              <a:rPr lang="en-US" smtClean="0"/>
              <a:pPr/>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0DDAD4-F458-4FD7-B6CD-56B4ABB7CCB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51D48E-4276-4495-9A13-9414AC594FA9}" type="datetimeFigureOut">
              <a:rPr lang="en-US" smtClean="0"/>
              <a:pPr/>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0DDAD4-F458-4FD7-B6CD-56B4ABB7CCB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E51D48E-4276-4495-9A13-9414AC594FA9}" type="datetimeFigureOut">
              <a:rPr lang="en-US" smtClean="0"/>
              <a:pPr/>
              <a:t>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0DDAD4-F458-4FD7-B6CD-56B4ABB7CCB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E51D48E-4276-4495-9A13-9414AC594FA9}" type="datetimeFigureOut">
              <a:rPr lang="en-US" smtClean="0"/>
              <a:pPr/>
              <a:t>12/7/2011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0DDAD4-F458-4FD7-B6CD-56B4ABB7CCB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E51D48E-4276-4495-9A13-9414AC594FA9}" type="datetimeFigureOut">
              <a:rPr lang="en-US" smtClean="0"/>
              <a:pPr/>
              <a:t>12/7/2011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0DDAD4-F458-4FD7-B6CD-56B4ABB7CCB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51D48E-4276-4495-9A13-9414AC594FA9}" type="datetimeFigureOut">
              <a:rPr lang="en-US" smtClean="0"/>
              <a:pPr/>
              <a:t>12/7/2011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0DDAD4-F458-4FD7-B6CD-56B4ABB7CCB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51D48E-4276-4495-9A13-9414AC594FA9}" type="datetimeFigureOut">
              <a:rPr lang="en-US" smtClean="0"/>
              <a:pPr/>
              <a:t>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0DDAD4-F458-4FD7-B6CD-56B4ABB7CCB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51D48E-4276-4495-9A13-9414AC594FA9}" type="datetimeFigureOut">
              <a:rPr lang="en-US" smtClean="0"/>
              <a:pPr/>
              <a:t>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0DDAD4-F458-4FD7-B6CD-56B4ABB7CCB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26000"/>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51D48E-4276-4495-9A13-9414AC594FA9}" type="datetimeFigureOut">
              <a:rPr lang="en-US" smtClean="0"/>
              <a:pPr/>
              <a:t>12/7/2011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0DDAD4-F458-4FD7-B6CD-56B4ABB7CCB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3.bin"/><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14.e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hyperlink" Target="http://bwrc.eecs.berkeley.edu/icbook/slides.htm" TargetMode="Externa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image" Target="../media/image23.emf"/><Relationship Id="rId5" Type="http://schemas.openxmlformats.org/officeDocument/2006/relationships/oleObject" Target="../embeddings/oleObject10.bin"/><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25.jpeg"/></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5.png"/><Relationship Id="rId5" Type="http://schemas.openxmlformats.org/officeDocument/2006/relationships/oleObject" Target="../embeddings/oleObject2.bin"/><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47800"/>
            <a:ext cx="7772400" cy="1470025"/>
          </a:xfrm>
        </p:spPr>
        <p:txBody>
          <a:bodyPr/>
          <a:lstStyle/>
          <a:p>
            <a:r>
              <a:rPr lang="en-US" dirty="0" smtClean="0"/>
              <a:t>Project SRAM</a:t>
            </a:r>
            <a:endParaRPr lang="en-US" dirty="0"/>
          </a:p>
        </p:txBody>
      </p:sp>
      <p:sp>
        <p:nvSpPr>
          <p:cNvPr id="3" name="Subtitle 2"/>
          <p:cNvSpPr>
            <a:spLocks noGrp="1"/>
          </p:cNvSpPr>
          <p:nvPr>
            <p:ph type="subTitle" idx="1"/>
          </p:nvPr>
        </p:nvSpPr>
        <p:spPr/>
        <p:txBody>
          <a:bodyPr>
            <a:normAutofit fontScale="85000" lnSpcReduction="20000"/>
          </a:bodyPr>
          <a:lstStyle/>
          <a:p>
            <a:r>
              <a:rPr lang="en-US" dirty="0" smtClean="0"/>
              <a:t>Stevo Bailey</a:t>
            </a:r>
          </a:p>
          <a:p>
            <a:r>
              <a:rPr lang="en-US" dirty="0" smtClean="0"/>
              <a:t>Kevin Linger</a:t>
            </a:r>
          </a:p>
          <a:p>
            <a:r>
              <a:rPr lang="en-US" dirty="0" smtClean="0"/>
              <a:t>Roger Lorenzo</a:t>
            </a:r>
          </a:p>
          <a:p>
            <a:r>
              <a:rPr lang="en-US" dirty="0" smtClean="0"/>
              <a:t>John Thompson</a:t>
            </a:r>
            <a:endParaRPr lang="en-US" dirty="0"/>
          </a:p>
        </p:txBody>
      </p:sp>
      <p:cxnSp>
        <p:nvCxnSpPr>
          <p:cNvPr id="9" name="Straight Connector 8"/>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11"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12" name="Picture 2"/>
          <p:cNvPicPr>
            <a:picLocks noChangeAspect="1" noChangeArrowheads="1"/>
          </p:cNvPicPr>
          <p:nvPr/>
        </p:nvPicPr>
        <p:blipFill>
          <a:blip r:embed="rId3" cstate="print"/>
          <a:srcRect/>
          <a:stretch>
            <a:fillRect/>
          </a:stretch>
        </p:blipFill>
        <p:spPr bwMode="auto">
          <a:xfrm>
            <a:off x="-26504" y="0"/>
            <a:ext cx="8740588" cy="1143000"/>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l="78765" r="2615"/>
          <a:stretch>
            <a:fillRect/>
          </a:stretch>
        </p:blipFill>
        <p:spPr bwMode="auto">
          <a:xfrm>
            <a:off x="7516516" y="0"/>
            <a:ext cx="1627484" cy="1143000"/>
          </a:xfrm>
          <a:prstGeom prst="rect">
            <a:avLst/>
          </a:prstGeom>
          <a:noFill/>
          <a:ln w="9525">
            <a:noFill/>
            <a:miter lim="800000"/>
            <a:headEnd/>
            <a:tailEnd/>
          </a:ln>
        </p:spPr>
      </p:pic>
      <p:pic>
        <p:nvPicPr>
          <p:cNvPr id="15" name="Picture 2"/>
          <p:cNvPicPr>
            <a:picLocks noChangeAspect="1" noChangeArrowheads="1"/>
          </p:cNvPicPr>
          <p:nvPr/>
        </p:nvPicPr>
        <p:blipFill>
          <a:blip r:embed="rId3" cstate="print"/>
          <a:srcRect l="94618"/>
          <a:stretch>
            <a:fillRect/>
          </a:stretch>
        </p:blipFill>
        <p:spPr bwMode="auto">
          <a:xfrm>
            <a:off x="7010400" y="0"/>
            <a:ext cx="546652" cy="1143000"/>
          </a:xfrm>
          <a:prstGeom prst="rect">
            <a:avLst/>
          </a:prstGeom>
          <a:noFill/>
          <a:ln w="9525">
            <a:noFill/>
            <a:miter lim="800000"/>
            <a:headEnd/>
            <a:tailEnd/>
          </a:ln>
        </p:spPr>
      </p:pic>
      <p:cxnSp>
        <p:nvCxnSpPr>
          <p:cNvPr id="14" name="Straight Connector 13"/>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print"/>
          <a:srcRect/>
          <a:stretch>
            <a:fillRect/>
          </a:stretch>
        </p:blipFill>
        <p:spPr bwMode="auto">
          <a:xfrm>
            <a:off x="-26504" y="0"/>
            <a:ext cx="8740588" cy="1143000"/>
          </a:xfrm>
          <a:prstGeom prst="rect">
            <a:avLst/>
          </a:prstGeom>
          <a:noFill/>
          <a:ln w="9525">
            <a:noFill/>
            <a:miter lim="800000"/>
            <a:headEnd/>
            <a:tailEnd/>
          </a:ln>
        </p:spPr>
      </p:pic>
      <p:pic>
        <p:nvPicPr>
          <p:cNvPr id="9" name="Picture 2"/>
          <p:cNvPicPr>
            <a:picLocks noChangeAspect="1" noChangeArrowheads="1"/>
          </p:cNvPicPr>
          <p:nvPr/>
        </p:nvPicPr>
        <p:blipFill>
          <a:blip r:embed="rId3" cstate="print"/>
          <a:srcRect l="94618" t="19000"/>
          <a:stretch>
            <a:fillRect/>
          </a:stretch>
        </p:blipFill>
        <p:spPr bwMode="auto">
          <a:xfrm>
            <a:off x="1143000" y="304800"/>
            <a:ext cx="6172200" cy="838200"/>
          </a:xfrm>
          <a:prstGeom prst="rect">
            <a:avLst/>
          </a:prstGeom>
          <a:noFill/>
          <a:ln w="9525">
            <a:noFill/>
            <a:miter lim="800000"/>
            <a:headEnd/>
            <a:tailEnd/>
          </a:ln>
        </p:spPr>
      </p:pic>
      <p:sp>
        <p:nvSpPr>
          <p:cNvPr id="2" name="Title 1"/>
          <p:cNvSpPr>
            <a:spLocks noGrp="1"/>
          </p:cNvSpPr>
          <p:nvPr>
            <p:ph type="title"/>
          </p:nvPr>
        </p:nvSpPr>
        <p:spPr>
          <a:xfrm>
            <a:off x="457200" y="152400"/>
            <a:ext cx="8229600" cy="1143000"/>
          </a:xfrm>
        </p:spPr>
        <p:txBody>
          <a:bodyPr/>
          <a:lstStyle/>
          <a:p>
            <a:r>
              <a:rPr lang="en-US" dirty="0" err="1" smtClean="0"/>
              <a:t>Bitcell</a:t>
            </a:r>
            <a:endParaRPr lang="en-US" dirty="0"/>
          </a:p>
        </p:txBody>
      </p:sp>
      <p:sp>
        <p:nvSpPr>
          <p:cNvPr id="4" name="TextBox 3"/>
          <p:cNvSpPr txBox="1"/>
          <p:nvPr/>
        </p:nvSpPr>
        <p:spPr>
          <a:xfrm>
            <a:off x="3657600" y="3581400"/>
            <a:ext cx="2209800" cy="369332"/>
          </a:xfrm>
          <a:prstGeom prst="rect">
            <a:avLst/>
          </a:prstGeom>
          <a:noFill/>
        </p:spPr>
        <p:txBody>
          <a:bodyPr wrap="square" rtlCol="0">
            <a:spAutoFit/>
          </a:bodyPr>
          <a:lstStyle/>
          <a:p>
            <a:r>
              <a:rPr lang="en-US" dirty="0" smtClean="0"/>
              <a:t>[SNM </a:t>
            </a:r>
            <a:r>
              <a:rPr lang="en-US" dirty="0" err="1" smtClean="0"/>
              <a:t>monte</a:t>
            </a:r>
            <a:r>
              <a:rPr lang="en-US" dirty="0" smtClean="0"/>
              <a:t> </a:t>
            </a:r>
            <a:r>
              <a:rPr lang="en-US" dirty="0" err="1" smtClean="0"/>
              <a:t>carlo</a:t>
            </a:r>
            <a:r>
              <a:rPr lang="en-US" dirty="0" smtClean="0"/>
              <a:t>]</a:t>
            </a:r>
            <a:endParaRPr lang="en-US" dirty="0"/>
          </a:p>
        </p:txBody>
      </p:sp>
      <p:cxnSp>
        <p:nvCxnSpPr>
          <p:cNvPr id="5" name="Straight Connector 4"/>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a:stCxn id="7"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10" name="Picture 2"/>
          <p:cNvPicPr>
            <a:picLocks noChangeAspect="1" noChangeArrowheads="1"/>
          </p:cNvPicPr>
          <p:nvPr/>
        </p:nvPicPr>
        <p:blipFill>
          <a:blip r:embed="rId3" cstate="print"/>
          <a:srcRect l="78765" r="2615"/>
          <a:stretch>
            <a:fillRect/>
          </a:stretch>
        </p:blipFill>
        <p:spPr bwMode="auto">
          <a:xfrm>
            <a:off x="7516516" y="0"/>
            <a:ext cx="1627484" cy="1143000"/>
          </a:xfrm>
          <a:prstGeom prst="rect">
            <a:avLst/>
          </a:prstGeom>
          <a:noFill/>
          <a:ln w="9525">
            <a:noFill/>
            <a:miter lim="800000"/>
            <a:headEnd/>
            <a:tailEnd/>
          </a:ln>
        </p:spPr>
      </p:pic>
      <p:pic>
        <p:nvPicPr>
          <p:cNvPr id="11" name="Picture 2"/>
          <p:cNvPicPr>
            <a:picLocks noChangeAspect="1" noChangeArrowheads="1"/>
          </p:cNvPicPr>
          <p:nvPr/>
        </p:nvPicPr>
        <p:blipFill>
          <a:blip r:embed="rId3" cstate="print"/>
          <a:srcRect l="94618"/>
          <a:stretch>
            <a:fillRect/>
          </a:stretch>
        </p:blipFill>
        <p:spPr bwMode="auto">
          <a:xfrm>
            <a:off x="7149548" y="0"/>
            <a:ext cx="470452" cy="1143000"/>
          </a:xfrm>
          <a:prstGeom prst="rect">
            <a:avLst/>
          </a:prstGeom>
          <a:noFill/>
          <a:ln w="9525">
            <a:noFill/>
            <a:miter lim="800000"/>
            <a:headEnd/>
            <a:tailEnd/>
          </a:ln>
        </p:spPr>
      </p:pic>
      <p:cxnSp>
        <p:nvCxnSpPr>
          <p:cNvPr id="12" name="Straight Connector 11"/>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7170" name="AutoShape 2" descr="https://mail.google.com/mail/u/0/?ui=2&amp;ik=db4352b884&amp;view=att&amp;th=133f767354bb00ab&amp;attid=0.2&amp;disp=inline&amp;realattid=f_gvn4tbp11&amp;zw"/>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172" name="AutoShape 4" descr="https://mail.google.com/mail/u/0/?ui=2&amp;ik=db4352b884&amp;view=att&amp;th=133f767354bb00ab&amp;attid=0.2&amp;disp=inline&amp;realattid=f_gvn4tbp11&amp;zw"/>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174" name="Picture 6" descr="C:\Users\Stevo Bailey\Downloads\SNM_VDD_line.PNG"/>
          <p:cNvPicPr>
            <a:picLocks noChangeAspect="1" noChangeArrowheads="1"/>
          </p:cNvPicPr>
          <p:nvPr/>
        </p:nvPicPr>
        <p:blipFill>
          <a:blip r:embed="rId4" cstate="print"/>
          <a:srcRect/>
          <a:stretch>
            <a:fillRect/>
          </a:stretch>
        </p:blipFill>
        <p:spPr bwMode="auto">
          <a:xfrm>
            <a:off x="344150" y="1295400"/>
            <a:ext cx="8455700" cy="48006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3" cstate="print"/>
          <a:srcRect/>
          <a:stretch>
            <a:fillRect/>
          </a:stretch>
        </p:blipFill>
        <p:spPr bwMode="auto">
          <a:xfrm>
            <a:off x="-26504" y="0"/>
            <a:ext cx="8740588" cy="1143000"/>
          </a:xfrm>
          <a:prstGeom prst="rect">
            <a:avLst/>
          </a:prstGeom>
          <a:noFill/>
          <a:ln w="9525">
            <a:noFill/>
            <a:miter lim="800000"/>
            <a:headEnd/>
            <a:tailEnd/>
          </a:ln>
        </p:spPr>
      </p:pic>
      <p:pic>
        <p:nvPicPr>
          <p:cNvPr id="10" name="Picture 2"/>
          <p:cNvPicPr>
            <a:picLocks noChangeAspect="1" noChangeArrowheads="1"/>
          </p:cNvPicPr>
          <p:nvPr/>
        </p:nvPicPr>
        <p:blipFill>
          <a:blip r:embed="rId3" cstate="print"/>
          <a:srcRect l="94618" t="19000"/>
          <a:stretch>
            <a:fillRect/>
          </a:stretch>
        </p:blipFill>
        <p:spPr bwMode="auto">
          <a:xfrm>
            <a:off x="1143000" y="304800"/>
            <a:ext cx="6172200" cy="838200"/>
          </a:xfrm>
          <a:prstGeom prst="rect">
            <a:avLst/>
          </a:prstGeom>
          <a:noFill/>
          <a:ln w="9525">
            <a:noFill/>
            <a:miter lim="800000"/>
            <a:headEnd/>
            <a:tailEnd/>
          </a:ln>
        </p:spPr>
      </p:pic>
      <p:sp>
        <p:nvSpPr>
          <p:cNvPr id="2" name="Title 1"/>
          <p:cNvSpPr>
            <a:spLocks noGrp="1"/>
          </p:cNvSpPr>
          <p:nvPr>
            <p:ph type="title"/>
          </p:nvPr>
        </p:nvSpPr>
        <p:spPr>
          <a:xfrm>
            <a:off x="457200" y="152400"/>
            <a:ext cx="8229600" cy="1143000"/>
          </a:xfrm>
        </p:spPr>
        <p:txBody>
          <a:bodyPr/>
          <a:lstStyle/>
          <a:p>
            <a:r>
              <a:rPr lang="en-US" dirty="0" smtClean="0"/>
              <a:t>Claim</a:t>
            </a:r>
            <a:endParaRPr lang="en-US" dirty="0"/>
          </a:p>
        </p:txBody>
      </p:sp>
      <p:sp>
        <p:nvSpPr>
          <p:cNvPr id="4" name="Content Placeholder 2"/>
          <p:cNvSpPr txBox="1">
            <a:spLocks/>
          </p:cNvSpPr>
          <p:nvPr/>
        </p:nvSpPr>
        <p:spPr>
          <a:xfrm>
            <a:off x="457200" y="4267200"/>
            <a:ext cx="8229600" cy="2057400"/>
          </a:xfrm>
          <a:prstGeom prst="rect">
            <a:avLst/>
          </a:prstGeom>
        </p:spPr>
        <p:txBody>
          <a:bodyPr vert="horz" lIns="91440" tIns="45720" rIns="91440" bIns="45720" rtlCol="0" anchor="t">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6" name="Straight Connector 5"/>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a:stCxn id="8"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11" name="Picture 2"/>
          <p:cNvPicPr>
            <a:picLocks noChangeAspect="1" noChangeArrowheads="1"/>
          </p:cNvPicPr>
          <p:nvPr/>
        </p:nvPicPr>
        <p:blipFill>
          <a:blip r:embed="rId3" cstate="print"/>
          <a:srcRect l="78765" r="2615"/>
          <a:stretch>
            <a:fillRect/>
          </a:stretch>
        </p:blipFill>
        <p:spPr bwMode="auto">
          <a:xfrm>
            <a:off x="7516516" y="0"/>
            <a:ext cx="1627484" cy="1143000"/>
          </a:xfrm>
          <a:prstGeom prst="rect">
            <a:avLst/>
          </a:prstGeom>
          <a:noFill/>
          <a:ln w="9525">
            <a:noFill/>
            <a:miter lim="800000"/>
            <a:headEnd/>
            <a:tailEnd/>
          </a:ln>
        </p:spPr>
      </p:pic>
      <p:pic>
        <p:nvPicPr>
          <p:cNvPr id="12" name="Picture 2"/>
          <p:cNvPicPr>
            <a:picLocks noChangeAspect="1" noChangeArrowheads="1"/>
          </p:cNvPicPr>
          <p:nvPr/>
        </p:nvPicPr>
        <p:blipFill>
          <a:blip r:embed="rId3" cstate="print"/>
          <a:srcRect l="94618"/>
          <a:stretch>
            <a:fillRect/>
          </a:stretch>
        </p:blipFill>
        <p:spPr bwMode="auto">
          <a:xfrm>
            <a:off x="7149548" y="0"/>
            <a:ext cx="470452" cy="1143000"/>
          </a:xfrm>
          <a:prstGeom prst="rect">
            <a:avLst/>
          </a:prstGeom>
          <a:noFill/>
          <a:ln w="9525">
            <a:noFill/>
            <a:miter lim="800000"/>
            <a:headEnd/>
            <a:tailEnd/>
          </a:ln>
        </p:spPr>
      </p:pic>
      <p:cxnSp>
        <p:nvCxnSpPr>
          <p:cNvPr id="13" name="Straight Connector 12"/>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752600" y="1981200"/>
            <a:ext cx="5715000" cy="3323987"/>
          </a:xfrm>
          <a:prstGeom prst="rect">
            <a:avLst/>
          </a:prstGeom>
          <a:noFill/>
        </p:spPr>
        <p:txBody>
          <a:bodyPr wrap="square" rtlCol="0">
            <a:spAutoFit/>
          </a:bodyPr>
          <a:lstStyle/>
          <a:p>
            <a:pPr marL="514350" indent="-514350">
              <a:lnSpc>
                <a:spcPct val="150000"/>
              </a:lnSpc>
              <a:buFont typeface="+mj-lt"/>
              <a:buAutoNum type="arabicPeriod"/>
            </a:pPr>
            <a:r>
              <a:rPr lang="en-US" sz="2800" dirty="0" smtClean="0"/>
              <a:t>SRAM Architecture</a:t>
            </a:r>
          </a:p>
          <a:p>
            <a:pPr marL="514350" indent="-514350">
              <a:lnSpc>
                <a:spcPct val="150000"/>
              </a:lnSpc>
              <a:buFont typeface="+mj-lt"/>
              <a:buAutoNum type="arabicPeriod"/>
            </a:pPr>
            <a:r>
              <a:rPr lang="en-US" sz="2800" dirty="0" err="1" smtClean="0"/>
              <a:t>Bitcell</a:t>
            </a:r>
            <a:r>
              <a:rPr lang="en-US" sz="2800" dirty="0" smtClean="0"/>
              <a:t> Optimizations</a:t>
            </a:r>
          </a:p>
          <a:p>
            <a:pPr marL="514350" indent="-514350">
              <a:lnSpc>
                <a:spcPct val="150000"/>
              </a:lnSpc>
              <a:buFont typeface="+mj-lt"/>
              <a:buAutoNum type="arabicPeriod"/>
            </a:pPr>
            <a:r>
              <a:rPr lang="en-US" sz="2800" dirty="0" smtClean="0"/>
              <a:t>SRAM Model Simulations</a:t>
            </a:r>
          </a:p>
          <a:p>
            <a:pPr marL="514350" indent="-514350">
              <a:lnSpc>
                <a:spcPct val="150000"/>
              </a:lnSpc>
              <a:buFont typeface="+mj-lt"/>
              <a:buAutoNum type="arabicPeriod"/>
            </a:pPr>
            <a:r>
              <a:rPr lang="en-US" sz="2800" dirty="0" smtClean="0"/>
              <a:t>Layout Optimizations</a:t>
            </a:r>
          </a:p>
          <a:p>
            <a:pPr marL="514350" indent="-514350">
              <a:lnSpc>
                <a:spcPct val="150000"/>
              </a:lnSpc>
              <a:buFont typeface="+mj-lt"/>
              <a:buAutoNum type="arabicPeriod"/>
            </a:pPr>
            <a:r>
              <a:rPr lang="en-US" sz="2800" dirty="0" smtClean="0"/>
              <a:t>Results and Further Work</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childTnLst>
                                    <p:set>
                                      <p:cBhvr override="childStyle">
                                        <p:cTn id="6" dur="indefinite"/>
                                        <p:tgtEl>
                                          <p:spTgt spid="16">
                                            <p:txEl>
                                              <p:pRg st="2" end="2"/>
                                            </p:txEl>
                                          </p:spTgt>
                                        </p:tgtEl>
                                        <p:attrNameLst>
                                          <p:attrName>style.fontWeight</p:attrName>
                                        </p:attrNameLst>
                                      </p:cBhvr>
                                      <p:to>
                                        <p:strVal val="bold"/>
                                      </p:to>
                                    </p:set>
                                  </p:childTnLst>
                                </p:cTn>
                              </p:par>
                              <p:par>
                                <p:cTn id="7" presetID="3" presetClass="emph" presetSubtype="1" nodeType="withEffect">
                                  <p:stCondLst>
                                    <p:cond delay="0"/>
                                  </p:stCondLst>
                                  <p:childTnLst>
                                    <p:set>
                                      <p:cBhvr override="childStyle">
                                        <p:cTn id="8" dur="indefinite"/>
                                        <p:tgtEl>
                                          <p:spTgt spid="16">
                                            <p:txEl>
                                              <p:pRg st="2" end="2"/>
                                            </p:txEl>
                                          </p:spTgt>
                                        </p:tgtEl>
                                        <p:attrNameLst>
                                          <p:attrName>style.color</p:attrName>
                                        </p:attrNameLst>
                                      </p:cBhvr>
                                      <p:to>
                                        <p:clrVal>
                                          <a:srgbClr val="EE8318"/>
                                        </p:clrVal>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4" cstate="print"/>
          <a:srcRect/>
          <a:stretch>
            <a:fillRect/>
          </a:stretch>
        </p:blipFill>
        <p:spPr bwMode="auto">
          <a:xfrm>
            <a:off x="-26504" y="0"/>
            <a:ext cx="8740588" cy="1143000"/>
          </a:xfrm>
          <a:prstGeom prst="rect">
            <a:avLst/>
          </a:prstGeom>
          <a:noFill/>
          <a:ln w="9525">
            <a:noFill/>
            <a:miter lim="800000"/>
            <a:headEnd/>
            <a:tailEnd/>
          </a:ln>
        </p:spPr>
      </p:pic>
      <p:pic>
        <p:nvPicPr>
          <p:cNvPr id="9" name="Picture 2"/>
          <p:cNvPicPr>
            <a:picLocks noChangeAspect="1" noChangeArrowheads="1"/>
          </p:cNvPicPr>
          <p:nvPr/>
        </p:nvPicPr>
        <p:blipFill>
          <a:blip r:embed="rId4" cstate="print"/>
          <a:srcRect l="94618" t="19000"/>
          <a:stretch>
            <a:fillRect/>
          </a:stretch>
        </p:blipFill>
        <p:spPr bwMode="auto">
          <a:xfrm>
            <a:off x="1143000" y="304800"/>
            <a:ext cx="6172200" cy="838200"/>
          </a:xfrm>
          <a:prstGeom prst="rect">
            <a:avLst/>
          </a:prstGeom>
          <a:noFill/>
          <a:ln w="9525">
            <a:noFill/>
            <a:miter lim="800000"/>
            <a:headEnd/>
            <a:tailEnd/>
          </a:ln>
        </p:spPr>
      </p:pic>
      <p:sp>
        <p:nvSpPr>
          <p:cNvPr id="2" name="Title 1"/>
          <p:cNvSpPr>
            <a:spLocks noGrp="1"/>
          </p:cNvSpPr>
          <p:nvPr>
            <p:ph type="title"/>
          </p:nvPr>
        </p:nvSpPr>
        <p:spPr>
          <a:xfrm>
            <a:off x="457200" y="152400"/>
            <a:ext cx="8229600" cy="1143000"/>
          </a:xfrm>
        </p:spPr>
        <p:txBody>
          <a:bodyPr/>
          <a:lstStyle/>
          <a:p>
            <a:r>
              <a:rPr lang="en-US" dirty="0" smtClean="0"/>
              <a:t>SRAM Model</a:t>
            </a:r>
            <a:endParaRPr lang="en-US" dirty="0"/>
          </a:p>
        </p:txBody>
      </p:sp>
      <p:sp>
        <p:nvSpPr>
          <p:cNvPr id="1434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cxnSp>
        <p:nvCxnSpPr>
          <p:cNvPr id="5" name="Straight Connector 4"/>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a:stCxn id="7"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10" name="Picture 2"/>
          <p:cNvPicPr>
            <a:picLocks noChangeAspect="1" noChangeArrowheads="1"/>
          </p:cNvPicPr>
          <p:nvPr/>
        </p:nvPicPr>
        <p:blipFill>
          <a:blip r:embed="rId4" cstate="print"/>
          <a:srcRect l="78765" r="2615"/>
          <a:stretch>
            <a:fillRect/>
          </a:stretch>
        </p:blipFill>
        <p:spPr bwMode="auto">
          <a:xfrm>
            <a:off x="7516516" y="0"/>
            <a:ext cx="1627484" cy="1143000"/>
          </a:xfrm>
          <a:prstGeom prst="rect">
            <a:avLst/>
          </a:prstGeom>
          <a:noFill/>
          <a:ln w="9525">
            <a:noFill/>
            <a:miter lim="800000"/>
            <a:headEnd/>
            <a:tailEnd/>
          </a:ln>
        </p:spPr>
      </p:pic>
      <p:pic>
        <p:nvPicPr>
          <p:cNvPr id="11" name="Picture 2"/>
          <p:cNvPicPr>
            <a:picLocks noChangeAspect="1" noChangeArrowheads="1"/>
          </p:cNvPicPr>
          <p:nvPr/>
        </p:nvPicPr>
        <p:blipFill>
          <a:blip r:embed="rId4" cstate="print"/>
          <a:srcRect l="94618"/>
          <a:stretch>
            <a:fillRect/>
          </a:stretch>
        </p:blipFill>
        <p:spPr bwMode="auto">
          <a:xfrm>
            <a:off x="7149548" y="0"/>
            <a:ext cx="470452" cy="1143000"/>
          </a:xfrm>
          <a:prstGeom prst="rect">
            <a:avLst/>
          </a:prstGeom>
          <a:noFill/>
          <a:ln w="9525">
            <a:noFill/>
            <a:miter lim="800000"/>
            <a:headEnd/>
            <a:tailEnd/>
          </a:ln>
        </p:spPr>
      </p:pic>
      <p:cxnSp>
        <p:nvCxnSpPr>
          <p:cNvPr id="12" name="Straight Connector 11"/>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410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099" name="Object 3"/>
          <p:cNvGraphicFramePr>
            <a:graphicFrameLocks noChangeAspect="1"/>
          </p:cNvGraphicFramePr>
          <p:nvPr/>
        </p:nvGraphicFramePr>
        <p:xfrm>
          <a:off x="1066800" y="1371600"/>
          <a:ext cx="7086600" cy="4724400"/>
        </p:xfrm>
        <a:graphic>
          <a:graphicData uri="http://schemas.openxmlformats.org/presentationml/2006/ole">
            <p:oleObj spid="_x0000_s4099" name="Visio" r:id="rId5" imgW="5428080" imgH="3615546" progId="Visio.Drawing.11">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4" cstate="print"/>
          <a:srcRect/>
          <a:stretch>
            <a:fillRect/>
          </a:stretch>
        </p:blipFill>
        <p:spPr bwMode="auto">
          <a:xfrm>
            <a:off x="-26504" y="0"/>
            <a:ext cx="8740588" cy="1143000"/>
          </a:xfrm>
          <a:prstGeom prst="rect">
            <a:avLst/>
          </a:prstGeom>
          <a:noFill/>
          <a:ln w="9525">
            <a:noFill/>
            <a:miter lim="800000"/>
            <a:headEnd/>
            <a:tailEnd/>
          </a:ln>
        </p:spPr>
      </p:pic>
      <p:pic>
        <p:nvPicPr>
          <p:cNvPr id="11" name="Picture 2"/>
          <p:cNvPicPr>
            <a:picLocks noChangeAspect="1" noChangeArrowheads="1"/>
          </p:cNvPicPr>
          <p:nvPr/>
        </p:nvPicPr>
        <p:blipFill>
          <a:blip r:embed="rId4" cstate="print"/>
          <a:srcRect l="94618" t="19000"/>
          <a:stretch>
            <a:fillRect/>
          </a:stretch>
        </p:blipFill>
        <p:spPr bwMode="auto">
          <a:xfrm>
            <a:off x="1143000" y="304800"/>
            <a:ext cx="6172200" cy="838200"/>
          </a:xfrm>
          <a:prstGeom prst="rect">
            <a:avLst/>
          </a:prstGeom>
          <a:noFill/>
          <a:ln w="9525">
            <a:noFill/>
            <a:miter lim="800000"/>
            <a:headEnd/>
            <a:tailEnd/>
          </a:ln>
        </p:spPr>
      </p:pic>
      <p:sp>
        <p:nvSpPr>
          <p:cNvPr id="2" name="Title 1"/>
          <p:cNvSpPr>
            <a:spLocks noGrp="1"/>
          </p:cNvSpPr>
          <p:nvPr>
            <p:ph type="title"/>
          </p:nvPr>
        </p:nvSpPr>
        <p:spPr>
          <a:xfrm>
            <a:off x="457200" y="152400"/>
            <a:ext cx="8229600" cy="1143000"/>
          </a:xfrm>
        </p:spPr>
        <p:txBody>
          <a:bodyPr/>
          <a:lstStyle/>
          <a:p>
            <a:r>
              <a:rPr lang="en-US" dirty="0" smtClean="0"/>
              <a:t>SRAM Model</a:t>
            </a:r>
            <a:endParaRPr lang="en-US" dirty="0"/>
          </a:p>
        </p:txBody>
      </p:sp>
      <p:sp>
        <p:nvSpPr>
          <p:cNvPr id="245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4577" name="Object 1"/>
          <p:cNvGraphicFramePr>
            <a:graphicFrameLocks noChangeAspect="1"/>
          </p:cNvGraphicFramePr>
          <p:nvPr/>
        </p:nvGraphicFramePr>
        <p:xfrm>
          <a:off x="381000" y="1295400"/>
          <a:ext cx="4114801" cy="2303501"/>
        </p:xfrm>
        <a:graphic>
          <a:graphicData uri="http://schemas.openxmlformats.org/presentationml/2006/ole">
            <p:oleObj spid="_x0000_s5122" name="Visio" r:id="rId5" imgW="3984731" imgH="2228174" progId="Visio.Drawing.11">
              <p:embed/>
            </p:oleObj>
          </a:graphicData>
        </a:graphic>
      </p:graphicFrame>
      <p:sp>
        <p:nvSpPr>
          <p:cNvPr id="245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4579" name="Object 3"/>
          <p:cNvGraphicFramePr>
            <a:graphicFrameLocks noChangeAspect="1"/>
          </p:cNvGraphicFramePr>
          <p:nvPr/>
        </p:nvGraphicFramePr>
        <p:xfrm>
          <a:off x="3505200" y="3886200"/>
          <a:ext cx="5153025" cy="2133600"/>
        </p:xfrm>
        <a:graphic>
          <a:graphicData uri="http://schemas.openxmlformats.org/presentationml/2006/ole">
            <p:oleObj spid="_x0000_s5123" name="Visio" r:id="rId6" imgW="5155487" imgH="2129547" progId="Visio.Drawing.11">
              <p:embed/>
            </p:oleObj>
          </a:graphicData>
        </a:graphic>
      </p:graphicFrame>
      <p:cxnSp>
        <p:nvCxnSpPr>
          <p:cNvPr id="7" name="Straight Connector 6"/>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stCxn id="9"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12" name="Picture 2"/>
          <p:cNvPicPr>
            <a:picLocks noChangeAspect="1" noChangeArrowheads="1"/>
          </p:cNvPicPr>
          <p:nvPr/>
        </p:nvPicPr>
        <p:blipFill>
          <a:blip r:embed="rId4" cstate="print"/>
          <a:srcRect l="78765" r="2615"/>
          <a:stretch>
            <a:fillRect/>
          </a:stretch>
        </p:blipFill>
        <p:spPr bwMode="auto">
          <a:xfrm>
            <a:off x="7516516" y="0"/>
            <a:ext cx="1627484" cy="1143000"/>
          </a:xfrm>
          <a:prstGeom prst="rect">
            <a:avLst/>
          </a:prstGeom>
          <a:noFill/>
          <a:ln w="9525">
            <a:noFill/>
            <a:miter lim="800000"/>
            <a:headEnd/>
            <a:tailEnd/>
          </a:ln>
        </p:spPr>
      </p:pic>
      <p:pic>
        <p:nvPicPr>
          <p:cNvPr id="13" name="Picture 2"/>
          <p:cNvPicPr>
            <a:picLocks noChangeAspect="1" noChangeArrowheads="1"/>
          </p:cNvPicPr>
          <p:nvPr/>
        </p:nvPicPr>
        <p:blipFill>
          <a:blip r:embed="rId4" cstate="print"/>
          <a:srcRect l="94618"/>
          <a:stretch>
            <a:fillRect/>
          </a:stretch>
        </p:blipFill>
        <p:spPr bwMode="auto">
          <a:xfrm>
            <a:off x="7149548" y="0"/>
            <a:ext cx="470452" cy="1143000"/>
          </a:xfrm>
          <a:prstGeom prst="rect">
            <a:avLst/>
          </a:prstGeom>
          <a:noFill/>
          <a:ln w="9525">
            <a:noFill/>
            <a:miter lim="800000"/>
            <a:headEnd/>
            <a:tailEnd/>
          </a:ln>
        </p:spPr>
      </p:pic>
      <p:cxnSp>
        <p:nvCxnSpPr>
          <p:cNvPr id="14" name="Straight Connector 13"/>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724400" y="1752600"/>
            <a:ext cx="4419600" cy="954107"/>
          </a:xfrm>
          <a:prstGeom prst="rect">
            <a:avLst/>
          </a:prstGeom>
          <a:noFill/>
        </p:spPr>
        <p:txBody>
          <a:bodyPr wrap="square" rtlCol="0">
            <a:spAutoFit/>
          </a:bodyPr>
          <a:lstStyle/>
          <a:p>
            <a:pPr>
              <a:buFont typeface="Arial" pitchFamily="34" charset="0"/>
              <a:buChar char="•"/>
            </a:pPr>
            <a:r>
              <a:rPr lang="en-US" sz="1400" dirty="0" smtClean="0"/>
              <a:t> C values obtained from parasitic extraction</a:t>
            </a:r>
          </a:p>
          <a:p>
            <a:pPr>
              <a:buFont typeface="Arial" pitchFamily="34" charset="0"/>
              <a:buChar char="•"/>
            </a:pPr>
            <a:r>
              <a:rPr lang="en-US" sz="1400" dirty="0" smtClean="0"/>
              <a:t> R values from NCSU wiki on FreePDK45 (http://www.eda.ncsu.edu/wiki/FreePDK45:Metal_Layers)</a:t>
            </a:r>
          </a:p>
          <a:p>
            <a:pPr>
              <a:buFont typeface="Arial" pitchFamily="34" charset="0"/>
              <a:buChar char="•"/>
            </a:pPr>
            <a:endParaRPr lang="en-US" sz="1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4" cstate="print"/>
          <a:srcRect/>
          <a:stretch>
            <a:fillRect/>
          </a:stretch>
        </p:blipFill>
        <p:spPr bwMode="auto">
          <a:xfrm>
            <a:off x="-26504" y="0"/>
            <a:ext cx="8740588" cy="1143000"/>
          </a:xfrm>
          <a:prstGeom prst="rect">
            <a:avLst/>
          </a:prstGeom>
          <a:noFill/>
          <a:ln w="9525">
            <a:noFill/>
            <a:miter lim="800000"/>
            <a:headEnd/>
            <a:tailEnd/>
          </a:ln>
        </p:spPr>
      </p:pic>
      <p:pic>
        <p:nvPicPr>
          <p:cNvPr id="14" name="Picture 2"/>
          <p:cNvPicPr>
            <a:picLocks noChangeAspect="1" noChangeArrowheads="1"/>
          </p:cNvPicPr>
          <p:nvPr/>
        </p:nvPicPr>
        <p:blipFill>
          <a:blip r:embed="rId4" cstate="print"/>
          <a:srcRect l="94618" t="19000"/>
          <a:stretch>
            <a:fillRect/>
          </a:stretch>
        </p:blipFill>
        <p:spPr bwMode="auto">
          <a:xfrm>
            <a:off x="1143000" y="304800"/>
            <a:ext cx="6172200" cy="838200"/>
          </a:xfrm>
          <a:prstGeom prst="rect">
            <a:avLst/>
          </a:prstGeom>
          <a:noFill/>
          <a:ln w="9525">
            <a:noFill/>
            <a:miter lim="800000"/>
            <a:headEnd/>
            <a:tailEnd/>
          </a:ln>
        </p:spPr>
      </p:pic>
      <p:sp>
        <p:nvSpPr>
          <p:cNvPr id="2" name="Title 1"/>
          <p:cNvSpPr>
            <a:spLocks noGrp="1"/>
          </p:cNvSpPr>
          <p:nvPr>
            <p:ph type="title"/>
          </p:nvPr>
        </p:nvSpPr>
        <p:spPr>
          <a:xfrm>
            <a:off x="457200" y="152400"/>
            <a:ext cx="8229600" cy="1143000"/>
          </a:xfrm>
        </p:spPr>
        <p:txBody>
          <a:bodyPr/>
          <a:lstStyle/>
          <a:p>
            <a:r>
              <a:rPr lang="en-US" dirty="0" smtClean="0"/>
              <a:t>SRAM Model</a:t>
            </a:r>
            <a:endParaRPr lang="en-US" dirty="0"/>
          </a:p>
        </p:txBody>
      </p:sp>
      <p:sp>
        <p:nvSpPr>
          <p:cNvPr id="2560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603" name="Object 3"/>
          <p:cNvGraphicFramePr>
            <a:graphicFrameLocks noChangeAspect="1"/>
          </p:cNvGraphicFramePr>
          <p:nvPr/>
        </p:nvGraphicFramePr>
        <p:xfrm>
          <a:off x="5029200" y="1523999"/>
          <a:ext cx="3310054" cy="2971801"/>
        </p:xfrm>
        <a:graphic>
          <a:graphicData uri="http://schemas.openxmlformats.org/presentationml/2006/ole">
            <p:oleObj spid="_x0000_s6146" name="Visio" r:id="rId5" imgW="3914767" imgH="3517089" progId="Visio.Drawing.11">
              <p:embed/>
            </p:oleObj>
          </a:graphicData>
        </a:graphic>
      </p:graphicFrame>
      <p:sp>
        <p:nvSpPr>
          <p:cNvPr id="2560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605" name="Object 5"/>
          <p:cNvGraphicFramePr>
            <a:graphicFrameLocks noChangeAspect="1"/>
          </p:cNvGraphicFramePr>
          <p:nvPr/>
        </p:nvGraphicFramePr>
        <p:xfrm>
          <a:off x="1143000" y="1524000"/>
          <a:ext cx="2730190" cy="2971800"/>
        </p:xfrm>
        <a:graphic>
          <a:graphicData uri="http://schemas.openxmlformats.org/presentationml/2006/ole">
            <p:oleObj spid="_x0000_s6147" name="Visio" r:id="rId6" imgW="3225928" imgH="3515468" progId="Visio.Drawing.11">
              <p:embed/>
            </p:oleObj>
          </a:graphicData>
        </a:graphic>
      </p:graphicFrame>
      <p:pic>
        <p:nvPicPr>
          <p:cNvPr id="12" name="Picture 11"/>
          <p:cNvPicPr/>
          <p:nvPr/>
        </p:nvPicPr>
        <p:blipFill>
          <a:blip r:embed="rId7" cstate="print"/>
          <a:srcRect/>
          <a:stretch>
            <a:fillRect/>
          </a:stretch>
        </p:blipFill>
        <p:spPr bwMode="auto">
          <a:xfrm>
            <a:off x="3900488" y="5181600"/>
            <a:ext cx="1343025" cy="581025"/>
          </a:xfrm>
          <a:prstGeom prst="rect">
            <a:avLst/>
          </a:prstGeom>
          <a:solidFill>
            <a:prstClr val="white"/>
          </a:solidFill>
          <a:ln w="6350">
            <a:solidFill>
              <a:schemeClr val="tx1"/>
            </a:solidFill>
            <a:miter lim="800000"/>
            <a:headEnd/>
            <a:tailEnd/>
          </a:ln>
        </p:spPr>
      </p:pic>
      <p:sp>
        <p:nvSpPr>
          <p:cNvPr id="15" name="Oval 14"/>
          <p:cNvSpPr/>
          <p:nvPr/>
        </p:nvSpPr>
        <p:spPr>
          <a:xfrm>
            <a:off x="4724400" y="1371600"/>
            <a:ext cx="3962400" cy="3352800"/>
          </a:xfrm>
          <a:prstGeom prst="ellipse">
            <a:avLst/>
          </a:prstGeom>
          <a:noFill/>
          <a:ln w="3048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11"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16" name="Picture 2"/>
          <p:cNvPicPr>
            <a:picLocks noChangeAspect="1" noChangeArrowheads="1"/>
          </p:cNvPicPr>
          <p:nvPr/>
        </p:nvPicPr>
        <p:blipFill>
          <a:blip r:embed="rId4" cstate="print"/>
          <a:srcRect l="78765" r="2615"/>
          <a:stretch>
            <a:fillRect/>
          </a:stretch>
        </p:blipFill>
        <p:spPr bwMode="auto">
          <a:xfrm>
            <a:off x="7516516" y="0"/>
            <a:ext cx="1627484" cy="1143000"/>
          </a:xfrm>
          <a:prstGeom prst="rect">
            <a:avLst/>
          </a:prstGeom>
          <a:noFill/>
          <a:ln w="9525">
            <a:noFill/>
            <a:miter lim="800000"/>
            <a:headEnd/>
            <a:tailEnd/>
          </a:ln>
        </p:spPr>
      </p:pic>
      <p:pic>
        <p:nvPicPr>
          <p:cNvPr id="17" name="Picture 2"/>
          <p:cNvPicPr>
            <a:picLocks noChangeAspect="1" noChangeArrowheads="1"/>
          </p:cNvPicPr>
          <p:nvPr/>
        </p:nvPicPr>
        <p:blipFill>
          <a:blip r:embed="rId4" cstate="print"/>
          <a:srcRect l="94618"/>
          <a:stretch>
            <a:fillRect/>
          </a:stretch>
        </p:blipFill>
        <p:spPr bwMode="auto">
          <a:xfrm>
            <a:off x="7149548" y="0"/>
            <a:ext cx="470452" cy="1143000"/>
          </a:xfrm>
          <a:prstGeom prst="rect">
            <a:avLst/>
          </a:prstGeom>
          <a:noFill/>
          <a:ln w="9525">
            <a:noFill/>
            <a:miter lim="800000"/>
            <a:headEnd/>
            <a:tailEnd/>
          </a:ln>
        </p:spPr>
      </p:pic>
      <p:cxnSp>
        <p:nvCxnSpPr>
          <p:cNvPr id="18" name="Straight Connector 17"/>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edge">
                                      <p:cBhvr>
                                        <p:cTn id="7"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stCxn id="11"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17" name="Picture 2"/>
          <p:cNvPicPr>
            <a:picLocks noChangeAspect="1" noChangeArrowheads="1"/>
          </p:cNvPicPr>
          <p:nvPr/>
        </p:nvPicPr>
        <p:blipFill>
          <a:blip r:embed="rId3" cstate="print"/>
          <a:srcRect/>
          <a:stretch>
            <a:fillRect/>
          </a:stretch>
        </p:blipFill>
        <p:spPr bwMode="auto">
          <a:xfrm>
            <a:off x="-26504" y="0"/>
            <a:ext cx="8740588" cy="1143000"/>
          </a:xfrm>
          <a:prstGeom prst="rect">
            <a:avLst/>
          </a:prstGeom>
          <a:noFill/>
          <a:ln w="9525">
            <a:noFill/>
            <a:miter lim="800000"/>
            <a:headEnd/>
            <a:tailEnd/>
          </a:ln>
        </p:spPr>
      </p:pic>
      <p:pic>
        <p:nvPicPr>
          <p:cNvPr id="18" name="Picture 2"/>
          <p:cNvPicPr>
            <a:picLocks noChangeAspect="1" noChangeArrowheads="1"/>
          </p:cNvPicPr>
          <p:nvPr/>
        </p:nvPicPr>
        <p:blipFill>
          <a:blip r:embed="rId3" cstate="print"/>
          <a:srcRect l="94618" t="19000"/>
          <a:stretch>
            <a:fillRect/>
          </a:stretch>
        </p:blipFill>
        <p:spPr bwMode="auto">
          <a:xfrm>
            <a:off x="1143000" y="304800"/>
            <a:ext cx="6172200" cy="838200"/>
          </a:xfrm>
          <a:prstGeom prst="rect">
            <a:avLst/>
          </a:prstGeom>
          <a:noFill/>
          <a:ln w="9525">
            <a:noFill/>
            <a:miter lim="800000"/>
            <a:headEnd/>
            <a:tailEnd/>
          </a:ln>
        </p:spPr>
      </p:pic>
      <p:pic>
        <p:nvPicPr>
          <p:cNvPr id="19" name="Picture 2"/>
          <p:cNvPicPr>
            <a:picLocks noChangeAspect="1" noChangeArrowheads="1"/>
          </p:cNvPicPr>
          <p:nvPr/>
        </p:nvPicPr>
        <p:blipFill>
          <a:blip r:embed="rId3" cstate="print"/>
          <a:srcRect l="78765" r="2615"/>
          <a:stretch>
            <a:fillRect/>
          </a:stretch>
        </p:blipFill>
        <p:spPr bwMode="auto">
          <a:xfrm>
            <a:off x="7516516" y="0"/>
            <a:ext cx="1627484" cy="1143000"/>
          </a:xfrm>
          <a:prstGeom prst="rect">
            <a:avLst/>
          </a:prstGeom>
          <a:noFill/>
          <a:ln w="9525">
            <a:noFill/>
            <a:miter lim="800000"/>
            <a:headEnd/>
            <a:tailEnd/>
          </a:ln>
        </p:spPr>
      </p:pic>
      <p:pic>
        <p:nvPicPr>
          <p:cNvPr id="20" name="Picture 2"/>
          <p:cNvPicPr>
            <a:picLocks noChangeAspect="1" noChangeArrowheads="1"/>
          </p:cNvPicPr>
          <p:nvPr/>
        </p:nvPicPr>
        <p:blipFill>
          <a:blip r:embed="rId3" cstate="print"/>
          <a:srcRect l="94618"/>
          <a:stretch>
            <a:fillRect/>
          </a:stretch>
        </p:blipFill>
        <p:spPr bwMode="auto">
          <a:xfrm>
            <a:off x="7149548" y="0"/>
            <a:ext cx="470452" cy="1143000"/>
          </a:xfrm>
          <a:prstGeom prst="rect">
            <a:avLst/>
          </a:prstGeom>
          <a:noFill/>
          <a:ln w="9525">
            <a:noFill/>
            <a:miter lim="800000"/>
            <a:headEnd/>
            <a:tailEnd/>
          </a:ln>
        </p:spPr>
      </p:pic>
      <p:cxnSp>
        <p:nvCxnSpPr>
          <p:cNvPr id="5" name="Straight Connector 4"/>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2" name="Title 1"/>
          <p:cNvSpPr txBox="1">
            <a:spLocks/>
          </p:cNvSpPr>
          <p:nvPr/>
        </p:nvSpPr>
        <p:spPr>
          <a:xfrm>
            <a:off x="457200" y="1524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SRAM Model</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75" name="TextBox 174"/>
          <p:cNvSpPr txBox="1"/>
          <p:nvPr/>
        </p:nvSpPr>
        <p:spPr>
          <a:xfrm>
            <a:off x="1447800" y="5638800"/>
            <a:ext cx="6248400" cy="381000"/>
          </a:xfrm>
          <a:prstGeom prst="rect">
            <a:avLst/>
          </a:prstGeom>
          <a:noFill/>
        </p:spPr>
        <p:txBody>
          <a:bodyPr wrap="square" rtlCol="0">
            <a:spAutoFit/>
          </a:bodyPr>
          <a:lstStyle/>
          <a:p>
            <a:pPr algn="ctr"/>
            <a:r>
              <a:rPr lang="en-US" dirty="0" smtClean="0"/>
              <a:t>Example decoder with </a:t>
            </a:r>
            <a:r>
              <a:rPr lang="en-US" dirty="0" err="1" smtClean="0"/>
              <a:t>predecoding</a:t>
            </a:r>
            <a:r>
              <a:rPr lang="en-US" dirty="0" smtClean="0"/>
              <a:t> stage</a:t>
            </a:r>
            <a:endParaRPr lang="en-US" dirty="0"/>
          </a:p>
        </p:txBody>
      </p:sp>
      <p:sp>
        <p:nvSpPr>
          <p:cNvPr id="176" name="TextBox 175"/>
          <p:cNvSpPr txBox="1"/>
          <p:nvPr/>
        </p:nvSpPr>
        <p:spPr>
          <a:xfrm>
            <a:off x="1104900" y="2828836"/>
            <a:ext cx="6934200" cy="1200329"/>
          </a:xfrm>
          <a:prstGeom prst="rect">
            <a:avLst/>
          </a:prstGeom>
          <a:noFill/>
        </p:spPr>
        <p:txBody>
          <a:bodyPr wrap="square" rtlCol="0">
            <a:spAutoFit/>
          </a:bodyPr>
          <a:lstStyle/>
          <a:p>
            <a:r>
              <a:rPr lang="en-US" dirty="0" smtClean="0"/>
              <a:t>[We omitted this figure because of copyright laws. The image is in the </a:t>
            </a:r>
            <a:r>
              <a:rPr lang="en-US" dirty="0" err="1" smtClean="0"/>
              <a:t>Rabaey</a:t>
            </a:r>
            <a:r>
              <a:rPr lang="en-US" dirty="0" smtClean="0"/>
              <a:t> book and available online. If you really, really need to see it, go to </a:t>
            </a:r>
            <a:r>
              <a:rPr lang="en-US" dirty="0" smtClean="0">
                <a:hlinkClick r:id="rId4"/>
              </a:rPr>
              <a:t>http</a:t>
            </a:r>
            <a:r>
              <a:rPr lang="en-US" dirty="0" smtClean="0">
                <a:hlinkClick r:id="rId4"/>
              </a:rPr>
              <a:t>://bwrc.eecs.berkeley.edu/icbook/slides.htm</a:t>
            </a:r>
            <a:r>
              <a:rPr lang="en-US" dirty="0" smtClean="0"/>
              <a:t>, download the power point slides for chapter 12, and go to slide 57.]</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stCxn id="11"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17" name="Picture 2"/>
          <p:cNvPicPr>
            <a:picLocks noChangeAspect="1" noChangeArrowheads="1"/>
          </p:cNvPicPr>
          <p:nvPr/>
        </p:nvPicPr>
        <p:blipFill>
          <a:blip r:embed="rId4" cstate="print"/>
          <a:srcRect/>
          <a:stretch>
            <a:fillRect/>
          </a:stretch>
        </p:blipFill>
        <p:spPr bwMode="auto">
          <a:xfrm>
            <a:off x="-26504" y="0"/>
            <a:ext cx="8740588" cy="1143000"/>
          </a:xfrm>
          <a:prstGeom prst="rect">
            <a:avLst/>
          </a:prstGeom>
          <a:noFill/>
          <a:ln w="9525">
            <a:noFill/>
            <a:miter lim="800000"/>
            <a:headEnd/>
            <a:tailEnd/>
          </a:ln>
        </p:spPr>
      </p:pic>
      <p:pic>
        <p:nvPicPr>
          <p:cNvPr id="18" name="Picture 2"/>
          <p:cNvPicPr>
            <a:picLocks noChangeAspect="1" noChangeArrowheads="1"/>
          </p:cNvPicPr>
          <p:nvPr/>
        </p:nvPicPr>
        <p:blipFill>
          <a:blip r:embed="rId4" cstate="print"/>
          <a:srcRect l="94618" t="19000"/>
          <a:stretch>
            <a:fillRect/>
          </a:stretch>
        </p:blipFill>
        <p:spPr bwMode="auto">
          <a:xfrm>
            <a:off x="1143000" y="304800"/>
            <a:ext cx="6172200" cy="838200"/>
          </a:xfrm>
          <a:prstGeom prst="rect">
            <a:avLst/>
          </a:prstGeom>
          <a:noFill/>
          <a:ln w="9525">
            <a:noFill/>
            <a:miter lim="800000"/>
            <a:headEnd/>
            <a:tailEnd/>
          </a:ln>
        </p:spPr>
      </p:pic>
      <p:pic>
        <p:nvPicPr>
          <p:cNvPr id="19" name="Picture 2"/>
          <p:cNvPicPr>
            <a:picLocks noChangeAspect="1" noChangeArrowheads="1"/>
          </p:cNvPicPr>
          <p:nvPr/>
        </p:nvPicPr>
        <p:blipFill>
          <a:blip r:embed="rId4" cstate="print"/>
          <a:srcRect l="78765" r="2615"/>
          <a:stretch>
            <a:fillRect/>
          </a:stretch>
        </p:blipFill>
        <p:spPr bwMode="auto">
          <a:xfrm>
            <a:off x="7516516" y="0"/>
            <a:ext cx="1627484" cy="1143000"/>
          </a:xfrm>
          <a:prstGeom prst="rect">
            <a:avLst/>
          </a:prstGeom>
          <a:noFill/>
          <a:ln w="9525">
            <a:noFill/>
            <a:miter lim="800000"/>
            <a:headEnd/>
            <a:tailEnd/>
          </a:ln>
        </p:spPr>
      </p:pic>
      <p:pic>
        <p:nvPicPr>
          <p:cNvPr id="20" name="Picture 2"/>
          <p:cNvPicPr>
            <a:picLocks noChangeAspect="1" noChangeArrowheads="1"/>
          </p:cNvPicPr>
          <p:nvPr/>
        </p:nvPicPr>
        <p:blipFill>
          <a:blip r:embed="rId4" cstate="print"/>
          <a:srcRect l="94618"/>
          <a:stretch>
            <a:fillRect/>
          </a:stretch>
        </p:blipFill>
        <p:spPr bwMode="auto">
          <a:xfrm>
            <a:off x="7149548" y="0"/>
            <a:ext cx="470452" cy="1143000"/>
          </a:xfrm>
          <a:prstGeom prst="rect">
            <a:avLst/>
          </a:prstGeom>
          <a:noFill/>
          <a:ln w="9525">
            <a:noFill/>
            <a:miter lim="800000"/>
            <a:headEnd/>
            <a:tailEnd/>
          </a:ln>
        </p:spPr>
      </p:pic>
      <p:cxnSp>
        <p:nvCxnSpPr>
          <p:cNvPr id="5" name="Straight Connector 4"/>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2" name="Title 1"/>
          <p:cNvSpPr txBox="1">
            <a:spLocks/>
          </p:cNvSpPr>
          <p:nvPr/>
        </p:nvSpPr>
        <p:spPr>
          <a:xfrm>
            <a:off x="457200" y="1524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SRAM Model</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522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2225" name="Object 1"/>
          <p:cNvGraphicFramePr>
            <a:graphicFrameLocks noChangeAspect="1"/>
          </p:cNvGraphicFramePr>
          <p:nvPr/>
        </p:nvGraphicFramePr>
        <p:xfrm>
          <a:off x="2009775" y="1371600"/>
          <a:ext cx="5124450" cy="2162175"/>
        </p:xfrm>
        <a:graphic>
          <a:graphicData uri="http://schemas.openxmlformats.org/presentationml/2006/ole">
            <p:oleObj spid="_x0000_s52225" name="Visio" r:id="rId5" imgW="5126043" imgH="2158189" progId="Visio.Drawing.11">
              <p:embed/>
            </p:oleObj>
          </a:graphicData>
        </a:graphic>
      </p:graphicFrame>
      <p:sp>
        <p:nvSpPr>
          <p:cNvPr id="522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2227" name="Object 3"/>
          <p:cNvGraphicFramePr>
            <a:graphicFrameLocks noChangeAspect="1"/>
          </p:cNvGraphicFramePr>
          <p:nvPr/>
        </p:nvGraphicFramePr>
        <p:xfrm>
          <a:off x="1614488" y="3810000"/>
          <a:ext cx="5915025" cy="2276475"/>
        </p:xfrm>
        <a:graphic>
          <a:graphicData uri="http://schemas.openxmlformats.org/presentationml/2006/ole">
            <p:oleObj spid="_x0000_s52227" name="Visio" r:id="rId6" imgW="5918343" imgH="2275732" progId="Visio.Drawing.11">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print"/>
          <a:srcRect/>
          <a:stretch>
            <a:fillRect/>
          </a:stretch>
        </p:blipFill>
        <p:spPr bwMode="auto">
          <a:xfrm>
            <a:off x="-26504" y="0"/>
            <a:ext cx="8740588" cy="1143000"/>
          </a:xfrm>
          <a:prstGeom prst="rect">
            <a:avLst/>
          </a:prstGeom>
          <a:noFill/>
          <a:ln w="9525">
            <a:noFill/>
            <a:miter lim="800000"/>
            <a:headEnd/>
            <a:tailEnd/>
          </a:ln>
        </p:spPr>
      </p:pic>
      <p:pic>
        <p:nvPicPr>
          <p:cNvPr id="9" name="Picture 2"/>
          <p:cNvPicPr>
            <a:picLocks noChangeAspect="1" noChangeArrowheads="1"/>
          </p:cNvPicPr>
          <p:nvPr/>
        </p:nvPicPr>
        <p:blipFill>
          <a:blip r:embed="rId3" cstate="print"/>
          <a:srcRect l="94618" t="19000"/>
          <a:stretch>
            <a:fillRect/>
          </a:stretch>
        </p:blipFill>
        <p:spPr bwMode="auto">
          <a:xfrm>
            <a:off x="1143000" y="304800"/>
            <a:ext cx="6172200" cy="838200"/>
          </a:xfrm>
          <a:prstGeom prst="rect">
            <a:avLst/>
          </a:prstGeom>
          <a:noFill/>
          <a:ln w="9525">
            <a:noFill/>
            <a:miter lim="800000"/>
            <a:headEnd/>
            <a:tailEnd/>
          </a:ln>
        </p:spPr>
      </p:pic>
      <p:sp>
        <p:nvSpPr>
          <p:cNvPr id="2" name="Title 1"/>
          <p:cNvSpPr>
            <a:spLocks noGrp="1"/>
          </p:cNvSpPr>
          <p:nvPr>
            <p:ph type="title"/>
          </p:nvPr>
        </p:nvSpPr>
        <p:spPr>
          <a:xfrm>
            <a:off x="457200" y="152400"/>
            <a:ext cx="8229600" cy="1143000"/>
          </a:xfrm>
        </p:spPr>
        <p:txBody>
          <a:bodyPr/>
          <a:lstStyle/>
          <a:p>
            <a:r>
              <a:rPr lang="en-US" dirty="0" smtClean="0"/>
              <a:t>SRAM Model Results</a:t>
            </a:r>
            <a:endParaRPr lang="en-US" dirty="0"/>
          </a:p>
        </p:txBody>
      </p:sp>
      <p:pic>
        <p:nvPicPr>
          <p:cNvPr id="5" name="Picture 4"/>
          <p:cNvPicPr/>
          <p:nvPr/>
        </p:nvPicPr>
        <p:blipFill>
          <a:blip r:embed="rId4" cstate="print"/>
          <a:srcRect/>
          <a:stretch>
            <a:fillRect/>
          </a:stretch>
        </p:blipFill>
        <p:spPr bwMode="auto">
          <a:xfrm>
            <a:off x="639763" y="1371600"/>
            <a:ext cx="7864475" cy="4725035"/>
          </a:xfrm>
          <a:prstGeom prst="rect">
            <a:avLst/>
          </a:prstGeom>
          <a:noFill/>
        </p:spPr>
      </p:pic>
      <p:cxnSp>
        <p:nvCxnSpPr>
          <p:cNvPr id="4" name="Straight Connector 3"/>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a:stCxn id="7"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10" name="Picture 2"/>
          <p:cNvPicPr>
            <a:picLocks noChangeAspect="1" noChangeArrowheads="1"/>
          </p:cNvPicPr>
          <p:nvPr/>
        </p:nvPicPr>
        <p:blipFill>
          <a:blip r:embed="rId3" cstate="print"/>
          <a:srcRect l="78765" r="2615"/>
          <a:stretch>
            <a:fillRect/>
          </a:stretch>
        </p:blipFill>
        <p:spPr bwMode="auto">
          <a:xfrm>
            <a:off x="7516516" y="0"/>
            <a:ext cx="1627484" cy="1143000"/>
          </a:xfrm>
          <a:prstGeom prst="rect">
            <a:avLst/>
          </a:prstGeom>
          <a:noFill/>
          <a:ln w="9525">
            <a:noFill/>
            <a:miter lim="800000"/>
            <a:headEnd/>
            <a:tailEnd/>
          </a:ln>
        </p:spPr>
      </p:pic>
      <p:pic>
        <p:nvPicPr>
          <p:cNvPr id="11" name="Picture 2"/>
          <p:cNvPicPr>
            <a:picLocks noChangeAspect="1" noChangeArrowheads="1"/>
          </p:cNvPicPr>
          <p:nvPr/>
        </p:nvPicPr>
        <p:blipFill>
          <a:blip r:embed="rId3" cstate="print"/>
          <a:srcRect l="94618"/>
          <a:stretch>
            <a:fillRect/>
          </a:stretch>
        </p:blipFill>
        <p:spPr bwMode="auto">
          <a:xfrm>
            <a:off x="7149548" y="0"/>
            <a:ext cx="470452" cy="1143000"/>
          </a:xfrm>
          <a:prstGeom prst="rect">
            <a:avLst/>
          </a:prstGeom>
          <a:noFill/>
          <a:ln w="9525">
            <a:noFill/>
            <a:miter lim="800000"/>
            <a:headEnd/>
            <a:tailEnd/>
          </a:ln>
        </p:spPr>
      </p:pic>
      <p:cxnSp>
        <p:nvCxnSpPr>
          <p:cNvPr id="12" name="Straight Connector 11"/>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print"/>
          <a:srcRect/>
          <a:stretch>
            <a:fillRect/>
          </a:stretch>
        </p:blipFill>
        <p:spPr bwMode="auto">
          <a:xfrm>
            <a:off x="-26504" y="0"/>
            <a:ext cx="8740588" cy="1143000"/>
          </a:xfrm>
          <a:prstGeom prst="rect">
            <a:avLst/>
          </a:prstGeom>
          <a:noFill/>
          <a:ln w="9525">
            <a:noFill/>
            <a:miter lim="800000"/>
            <a:headEnd/>
            <a:tailEnd/>
          </a:ln>
        </p:spPr>
      </p:pic>
      <p:pic>
        <p:nvPicPr>
          <p:cNvPr id="9" name="Picture 2"/>
          <p:cNvPicPr>
            <a:picLocks noChangeAspect="1" noChangeArrowheads="1"/>
          </p:cNvPicPr>
          <p:nvPr/>
        </p:nvPicPr>
        <p:blipFill>
          <a:blip r:embed="rId3" cstate="print"/>
          <a:srcRect l="94618" t="19000"/>
          <a:stretch>
            <a:fillRect/>
          </a:stretch>
        </p:blipFill>
        <p:spPr bwMode="auto">
          <a:xfrm>
            <a:off x="1143000" y="304800"/>
            <a:ext cx="6172200" cy="838200"/>
          </a:xfrm>
          <a:prstGeom prst="rect">
            <a:avLst/>
          </a:prstGeom>
          <a:noFill/>
          <a:ln w="9525">
            <a:noFill/>
            <a:miter lim="800000"/>
            <a:headEnd/>
            <a:tailEnd/>
          </a:ln>
        </p:spPr>
      </p:pic>
      <p:sp>
        <p:nvSpPr>
          <p:cNvPr id="2" name="Title 1"/>
          <p:cNvSpPr>
            <a:spLocks noGrp="1"/>
          </p:cNvSpPr>
          <p:nvPr>
            <p:ph type="title"/>
          </p:nvPr>
        </p:nvSpPr>
        <p:spPr>
          <a:xfrm>
            <a:off x="457200" y="152400"/>
            <a:ext cx="8229600" cy="1143000"/>
          </a:xfrm>
        </p:spPr>
        <p:txBody>
          <a:bodyPr/>
          <a:lstStyle/>
          <a:p>
            <a:r>
              <a:rPr lang="en-US" dirty="0" smtClean="0"/>
              <a:t>SRAM Model Results</a:t>
            </a:r>
            <a:endParaRPr lang="en-US" dirty="0"/>
          </a:p>
        </p:txBody>
      </p:sp>
      <p:pic>
        <p:nvPicPr>
          <p:cNvPr id="5" name="Picture 4"/>
          <p:cNvPicPr/>
          <p:nvPr/>
        </p:nvPicPr>
        <p:blipFill>
          <a:blip r:embed="rId4" cstate="print"/>
          <a:srcRect/>
          <a:stretch>
            <a:fillRect/>
          </a:stretch>
        </p:blipFill>
        <p:spPr bwMode="auto">
          <a:xfrm>
            <a:off x="502603" y="1524000"/>
            <a:ext cx="8138795" cy="4425950"/>
          </a:xfrm>
          <a:prstGeom prst="rect">
            <a:avLst/>
          </a:prstGeom>
          <a:noFill/>
        </p:spPr>
      </p:pic>
      <p:cxnSp>
        <p:nvCxnSpPr>
          <p:cNvPr id="4" name="Straight Connector 3"/>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a:stCxn id="7"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10" name="Picture 2"/>
          <p:cNvPicPr>
            <a:picLocks noChangeAspect="1" noChangeArrowheads="1"/>
          </p:cNvPicPr>
          <p:nvPr/>
        </p:nvPicPr>
        <p:blipFill>
          <a:blip r:embed="rId3" cstate="print"/>
          <a:srcRect l="78765" r="2615"/>
          <a:stretch>
            <a:fillRect/>
          </a:stretch>
        </p:blipFill>
        <p:spPr bwMode="auto">
          <a:xfrm>
            <a:off x="7516516" y="0"/>
            <a:ext cx="1627484" cy="1143000"/>
          </a:xfrm>
          <a:prstGeom prst="rect">
            <a:avLst/>
          </a:prstGeom>
          <a:noFill/>
          <a:ln w="9525">
            <a:noFill/>
            <a:miter lim="800000"/>
            <a:headEnd/>
            <a:tailEnd/>
          </a:ln>
        </p:spPr>
      </p:pic>
      <p:pic>
        <p:nvPicPr>
          <p:cNvPr id="11" name="Picture 2"/>
          <p:cNvPicPr>
            <a:picLocks noChangeAspect="1" noChangeArrowheads="1"/>
          </p:cNvPicPr>
          <p:nvPr/>
        </p:nvPicPr>
        <p:blipFill>
          <a:blip r:embed="rId3" cstate="print"/>
          <a:srcRect l="94618"/>
          <a:stretch>
            <a:fillRect/>
          </a:stretch>
        </p:blipFill>
        <p:spPr bwMode="auto">
          <a:xfrm>
            <a:off x="7149548" y="0"/>
            <a:ext cx="470452" cy="1143000"/>
          </a:xfrm>
          <a:prstGeom prst="rect">
            <a:avLst/>
          </a:prstGeom>
          <a:noFill/>
          <a:ln w="9525">
            <a:noFill/>
            <a:miter lim="800000"/>
            <a:headEnd/>
            <a:tailEnd/>
          </a:ln>
        </p:spPr>
      </p:pic>
      <p:cxnSp>
        <p:nvCxnSpPr>
          <p:cNvPr id="12" name="Straight Connector 11"/>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3" name="Donut 12"/>
          <p:cNvSpPr/>
          <p:nvPr/>
        </p:nvSpPr>
        <p:spPr>
          <a:xfrm>
            <a:off x="4343400" y="2362200"/>
            <a:ext cx="1143000" cy="838200"/>
          </a:xfrm>
          <a:prstGeom prst="donu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3124200" y="3505200"/>
            <a:ext cx="3657600" cy="369332"/>
          </a:xfrm>
          <a:prstGeom prst="rect">
            <a:avLst/>
          </a:prstGeom>
          <a:noFill/>
        </p:spPr>
        <p:txBody>
          <a:bodyPr wrap="square" rtlCol="0">
            <a:spAutoFit/>
          </a:bodyPr>
          <a:lstStyle/>
          <a:p>
            <a:r>
              <a:rPr lang="en-US" dirty="0" smtClean="0"/>
              <a:t>256 Rows, 64 Columns, 64 Blocks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edge">
                                      <p:cBhvr>
                                        <p:cTn id="7" dur="1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924800" cy="2212975"/>
          </a:xfrm>
        </p:spPr>
        <p:txBody>
          <a:bodyPr>
            <a:normAutofit/>
          </a:bodyPr>
          <a:lstStyle/>
          <a:p>
            <a:endParaRPr lang="en-US" dirty="0">
              <a:latin typeface="Garamond" pitchFamily="18" charset="0"/>
            </a:endParaRPr>
          </a:p>
        </p:txBody>
      </p:sp>
      <p:cxnSp>
        <p:nvCxnSpPr>
          <p:cNvPr id="6" name="Straight Connector 5"/>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stCxn id="11"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17" name="Picture 2"/>
          <p:cNvPicPr>
            <a:picLocks noChangeAspect="1" noChangeArrowheads="1"/>
          </p:cNvPicPr>
          <p:nvPr/>
        </p:nvPicPr>
        <p:blipFill>
          <a:blip r:embed="rId3" cstate="print"/>
          <a:srcRect/>
          <a:stretch>
            <a:fillRect/>
          </a:stretch>
        </p:blipFill>
        <p:spPr bwMode="auto">
          <a:xfrm>
            <a:off x="-26504" y="0"/>
            <a:ext cx="8740588" cy="1143000"/>
          </a:xfrm>
          <a:prstGeom prst="rect">
            <a:avLst/>
          </a:prstGeom>
          <a:noFill/>
          <a:ln w="9525">
            <a:noFill/>
            <a:miter lim="800000"/>
            <a:headEnd/>
            <a:tailEnd/>
          </a:ln>
        </p:spPr>
      </p:pic>
      <p:pic>
        <p:nvPicPr>
          <p:cNvPr id="18" name="Picture 2"/>
          <p:cNvPicPr>
            <a:picLocks noChangeAspect="1" noChangeArrowheads="1"/>
          </p:cNvPicPr>
          <p:nvPr/>
        </p:nvPicPr>
        <p:blipFill>
          <a:blip r:embed="rId3" cstate="print"/>
          <a:srcRect l="94618" t="19000"/>
          <a:stretch>
            <a:fillRect/>
          </a:stretch>
        </p:blipFill>
        <p:spPr bwMode="auto">
          <a:xfrm>
            <a:off x="1143000" y="304800"/>
            <a:ext cx="6172200" cy="838200"/>
          </a:xfrm>
          <a:prstGeom prst="rect">
            <a:avLst/>
          </a:prstGeom>
          <a:noFill/>
          <a:ln w="9525">
            <a:noFill/>
            <a:miter lim="800000"/>
            <a:headEnd/>
            <a:tailEnd/>
          </a:ln>
        </p:spPr>
      </p:pic>
      <p:pic>
        <p:nvPicPr>
          <p:cNvPr id="19" name="Picture 2"/>
          <p:cNvPicPr>
            <a:picLocks noChangeAspect="1" noChangeArrowheads="1"/>
          </p:cNvPicPr>
          <p:nvPr/>
        </p:nvPicPr>
        <p:blipFill>
          <a:blip r:embed="rId3" cstate="print"/>
          <a:srcRect l="78765" r="2615"/>
          <a:stretch>
            <a:fillRect/>
          </a:stretch>
        </p:blipFill>
        <p:spPr bwMode="auto">
          <a:xfrm>
            <a:off x="7516516" y="0"/>
            <a:ext cx="1627484" cy="1143000"/>
          </a:xfrm>
          <a:prstGeom prst="rect">
            <a:avLst/>
          </a:prstGeom>
          <a:noFill/>
          <a:ln w="9525">
            <a:noFill/>
            <a:miter lim="800000"/>
            <a:headEnd/>
            <a:tailEnd/>
          </a:ln>
        </p:spPr>
      </p:pic>
      <p:pic>
        <p:nvPicPr>
          <p:cNvPr id="20" name="Picture 2"/>
          <p:cNvPicPr>
            <a:picLocks noChangeAspect="1" noChangeArrowheads="1"/>
          </p:cNvPicPr>
          <p:nvPr/>
        </p:nvPicPr>
        <p:blipFill>
          <a:blip r:embed="rId3" cstate="print"/>
          <a:srcRect l="94618"/>
          <a:stretch>
            <a:fillRect/>
          </a:stretch>
        </p:blipFill>
        <p:spPr bwMode="auto">
          <a:xfrm>
            <a:off x="7149548" y="0"/>
            <a:ext cx="470452" cy="1143000"/>
          </a:xfrm>
          <a:prstGeom prst="rect">
            <a:avLst/>
          </a:prstGeom>
          <a:noFill/>
          <a:ln w="9525">
            <a:noFill/>
            <a:miter lim="800000"/>
            <a:headEnd/>
            <a:tailEnd/>
          </a:ln>
        </p:spPr>
      </p:pic>
      <p:cxnSp>
        <p:nvCxnSpPr>
          <p:cNvPr id="5" name="Straight Connector 4"/>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2" name="Title 1"/>
          <p:cNvSpPr txBox="1">
            <a:spLocks/>
          </p:cNvSpPr>
          <p:nvPr/>
        </p:nvSpPr>
        <p:spPr>
          <a:xfrm>
            <a:off x="457200" y="1524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Timing Diagram</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58369" name="Picture 1" descr="C:\Users\Stevo Bailey\Documents\Classes\Electrical Engineering\ECE 4332 - VLSI\Project\Design Review 2\TTReadWriteTiming.png"/>
          <p:cNvPicPr>
            <a:picLocks noChangeAspect="1" noChangeArrowheads="1"/>
          </p:cNvPicPr>
          <p:nvPr/>
        </p:nvPicPr>
        <p:blipFill>
          <a:blip r:embed="rId4" cstate="print"/>
          <a:srcRect/>
          <a:stretch>
            <a:fillRect/>
          </a:stretch>
        </p:blipFill>
        <p:spPr bwMode="auto">
          <a:xfrm>
            <a:off x="46121" y="1371600"/>
            <a:ext cx="9051759" cy="46482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3" cstate="print"/>
          <a:srcRect/>
          <a:stretch>
            <a:fillRect/>
          </a:stretch>
        </p:blipFill>
        <p:spPr bwMode="auto">
          <a:xfrm>
            <a:off x="-26504" y="0"/>
            <a:ext cx="8740588" cy="1143000"/>
          </a:xfrm>
          <a:prstGeom prst="rect">
            <a:avLst/>
          </a:prstGeom>
          <a:noFill/>
          <a:ln w="9525">
            <a:noFill/>
            <a:miter lim="800000"/>
            <a:headEnd/>
            <a:tailEnd/>
          </a:ln>
        </p:spPr>
      </p:pic>
      <p:pic>
        <p:nvPicPr>
          <p:cNvPr id="8" name="Picture 2"/>
          <p:cNvPicPr>
            <a:picLocks noChangeAspect="1" noChangeArrowheads="1"/>
          </p:cNvPicPr>
          <p:nvPr/>
        </p:nvPicPr>
        <p:blipFill>
          <a:blip r:embed="rId3" cstate="print"/>
          <a:srcRect l="94618" t="19000"/>
          <a:stretch>
            <a:fillRect/>
          </a:stretch>
        </p:blipFill>
        <p:spPr bwMode="auto">
          <a:xfrm>
            <a:off x="1143000" y="304800"/>
            <a:ext cx="6172200" cy="838200"/>
          </a:xfrm>
          <a:prstGeom prst="rect">
            <a:avLst/>
          </a:prstGeom>
          <a:noFill/>
          <a:ln w="9525">
            <a:noFill/>
            <a:miter lim="800000"/>
            <a:headEnd/>
            <a:tailEnd/>
          </a:ln>
        </p:spPr>
      </p:pic>
      <p:sp>
        <p:nvSpPr>
          <p:cNvPr id="2" name="Title 1"/>
          <p:cNvSpPr>
            <a:spLocks noGrp="1"/>
          </p:cNvSpPr>
          <p:nvPr>
            <p:ph type="title"/>
          </p:nvPr>
        </p:nvSpPr>
        <p:spPr>
          <a:xfrm>
            <a:off x="457200" y="152400"/>
            <a:ext cx="8229600" cy="1143000"/>
          </a:xfrm>
        </p:spPr>
        <p:txBody>
          <a:bodyPr/>
          <a:lstStyle/>
          <a:p>
            <a:r>
              <a:rPr lang="en-US" dirty="0" err="1" smtClean="0"/>
              <a:t>PICo’s</a:t>
            </a:r>
            <a:r>
              <a:rPr lang="en-US" dirty="0" smtClean="0"/>
              <a:t> Projects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1 Mb low-power SRAM</a:t>
            </a:r>
          </a:p>
          <a:p>
            <a:pPr marL="914400" lvl="1" indent="-514350"/>
            <a:r>
              <a:rPr lang="en-US" dirty="0" smtClean="0"/>
              <a:t>(E</a:t>
            </a:r>
            <a:r>
              <a:rPr lang="en-US" baseline="-25000" dirty="0" smtClean="0"/>
              <a:t>a</a:t>
            </a:r>
            <a:r>
              <a:rPr lang="en-US" dirty="0" smtClean="0"/>
              <a:t>)</a:t>
            </a:r>
            <a:r>
              <a:rPr lang="en-US" baseline="30000" dirty="0" smtClean="0"/>
              <a:t>2</a:t>
            </a:r>
            <a:r>
              <a:rPr lang="en-US" dirty="0" smtClean="0"/>
              <a:t>(</a:t>
            </a:r>
            <a:r>
              <a:rPr lang="en-US" dirty="0" err="1" smtClean="0"/>
              <a:t>t</a:t>
            </a:r>
            <a:r>
              <a:rPr lang="en-US" baseline="-25000" dirty="0" err="1" smtClean="0"/>
              <a:t>p</a:t>
            </a:r>
            <a:r>
              <a:rPr lang="en-US" dirty="0" smtClean="0"/>
              <a:t>)(A)(</a:t>
            </a:r>
            <a:r>
              <a:rPr lang="en-US" dirty="0" err="1" smtClean="0"/>
              <a:t>P</a:t>
            </a:r>
            <a:r>
              <a:rPr lang="en-US" baseline="-25000" dirty="0" err="1" smtClean="0"/>
              <a:t>idle</a:t>
            </a:r>
            <a:r>
              <a:rPr lang="en-US" dirty="0" smtClean="0"/>
              <a:t>)</a:t>
            </a:r>
          </a:p>
          <a:p>
            <a:pPr marL="514350" indent="-514350">
              <a:buFont typeface="+mj-lt"/>
              <a:buAutoNum type="arabicPeriod"/>
            </a:pPr>
            <a:endParaRPr lang="en-US" dirty="0"/>
          </a:p>
          <a:p>
            <a:pPr marL="514350" indent="-514350">
              <a:buFont typeface="+mj-lt"/>
              <a:buAutoNum type="arabicPeriod"/>
            </a:pPr>
            <a:r>
              <a:rPr lang="en-US" dirty="0" smtClean="0"/>
              <a:t>64 kb high-speed cache</a:t>
            </a:r>
          </a:p>
          <a:p>
            <a:pPr marL="914400" lvl="1" indent="-514350"/>
            <a:r>
              <a:rPr lang="en-US" dirty="0" smtClean="0"/>
              <a:t>(E</a:t>
            </a:r>
            <a:r>
              <a:rPr lang="en-US" baseline="-25000" dirty="0" smtClean="0"/>
              <a:t>a</a:t>
            </a:r>
            <a:r>
              <a:rPr lang="en-US" dirty="0" smtClean="0"/>
              <a:t>)(</a:t>
            </a:r>
            <a:r>
              <a:rPr lang="en-US" dirty="0" err="1" smtClean="0"/>
              <a:t>t</a:t>
            </a:r>
            <a:r>
              <a:rPr lang="en-US" baseline="-25000" dirty="0" err="1" smtClean="0"/>
              <a:t>p</a:t>
            </a:r>
            <a:r>
              <a:rPr lang="en-US" dirty="0" smtClean="0"/>
              <a:t>)</a:t>
            </a:r>
            <a:r>
              <a:rPr lang="en-US" baseline="30000" dirty="0" smtClean="0"/>
              <a:t>2</a:t>
            </a:r>
            <a:r>
              <a:rPr lang="en-US" dirty="0" smtClean="0"/>
              <a:t>(A)(</a:t>
            </a:r>
            <a:r>
              <a:rPr lang="en-US" dirty="0" err="1" smtClean="0"/>
              <a:t>P</a:t>
            </a:r>
            <a:r>
              <a:rPr lang="en-US" baseline="-25000" dirty="0" err="1" smtClean="0"/>
              <a:t>idle</a:t>
            </a:r>
            <a:r>
              <a:rPr lang="en-US" dirty="0" smtClean="0"/>
              <a:t>)</a:t>
            </a:r>
          </a:p>
          <a:p>
            <a:pPr marL="914400" lvl="1" indent="-514350"/>
            <a:endParaRPr lang="en-US" dirty="0" smtClean="0"/>
          </a:p>
        </p:txBody>
      </p:sp>
      <p:cxnSp>
        <p:nvCxnSpPr>
          <p:cNvPr id="4" name="Straight Connector 3"/>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a:stCxn id="6"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9" name="Picture 2"/>
          <p:cNvPicPr>
            <a:picLocks noChangeAspect="1" noChangeArrowheads="1"/>
          </p:cNvPicPr>
          <p:nvPr/>
        </p:nvPicPr>
        <p:blipFill>
          <a:blip r:embed="rId3" cstate="print"/>
          <a:srcRect l="78765" r="2615"/>
          <a:stretch>
            <a:fillRect/>
          </a:stretch>
        </p:blipFill>
        <p:spPr bwMode="auto">
          <a:xfrm>
            <a:off x="7516516" y="0"/>
            <a:ext cx="1627484" cy="1143000"/>
          </a:xfrm>
          <a:prstGeom prst="rect">
            <a:avLst/>
          </a:prstGeom>
          <a:noFill/>
          <a:ln w="9525">
            <a:noFill/>
            <a:miter lim="800000"/>
            <a:headEnd/>
            <a:tailEnd/>
          </a:ln>
        </p:spPr>
      </p:pic>
      <p:pic>
        <p:nvPicPr>
          <p:cNvPr id="10" name="Picture 2"/>
          <p:cNvPicPr>
            <a:picLocks noChangeAspect="1" noChangeArrowheads="1"/>
          </p:cNvPicPr>
          <p:nvPr/>
        </p:nvPicPr>
        <p:blipFill>
          <a:blip r:embed="rId3" cstate="print"/>
          <a:srcRect l="94618"/>
          <a:stretch>
            <a:fillRect/>
          </a:stretch>
        </p:blipFill>
        <p:spPr bwMode="auto">
          <a:xfrm>
            <a:off x="7149548" y="0"/>
            <a:ext cx="470452" cy="1143000"/>
          </a:xfrm>
          <a:prstGeom prst="rect">
            <a:avLst/>
          </a:prstGeom>
          <a:noFill/>
          <a:ln w="9525">
            <a:noFill/>
            <a:miter lim="800000"/>
            <a:headEnd/>
            <a:tailEnd/>
          </a:ln>
        </p:spPr>
      </p:pic>
      <p:cxnSp>
        <p:nvCxnSpPr>
          <p:cNvPr id="11" name="Straight Connector 10"/>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hidden"/>
                                      </p:to>
                                    </p:set>
                                  </p:childTnLst>
                                </p:cTn>
                              </p:par>
                              <p:par>
                                <p:cTn id="27" presetID="0" presetClass="path" presetSubtype="0" accel="50000" decel="50000" fill="hold" nodeType="withEffect">
                                  <p:stCondLst>
                                    <p:cond delay="0"/>
                                  </p:stCondLst>
                                  <p:childTnLst>
                                    <p:animMotion origin="layout" path="M 0 0 L 0.18333 0.22222 " pathEditMode="relative" ptsTypes="AA">
                                      <p:cBhvr>
                                        <p:cTn id="28" dur="1000" fill="hold"/>
                                        <p:tgtEl>
                                          <p:spTgt spid="3">
                                            <p:txEl>
                                              <p:pRg st="0" end="0"/>
                                            </p:txEl>
                                          </p:spTgt>
                                        </p:tgtEl>
                                        <p:attrNameLst>
                                          <p:attrName>ppt_x</p:attrName>
                                          <p:attrName>ppt_y</p:attrName>
                                        </p:attrNameLst>
                                      </p:cBhvr>
                                    </p:animMotion>
                                  </p:childTnLst>
                                </p:cTn>
                              </p:par>
                              <p:par>
                                <p:cTn id="29" presetID="15" presetClass="emph" presetSubtype="0" nodeType="withEffect">
                                  <p:stCondLst>
                                    <p:cond delay="0"/>
                                  </p:stCondLst>
                                  <p:childTnLst>
                                    <p:set>
                                      <p:cBhvr override="childStyle">
                                        <p:cTn id="30" dur="indefinite"/>
                                        <p:tgtEl>
                                          <p:spTgt spid="3">
                                            <p:txEl>
                                              <p:pRg st="0" end="0"/>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3" cstate="print"/>
          <a:srcRect/>
          <a:stretch>
            <a:fillRect/>
          </a:stretch>
        </p:blipFill>
        <p:spPr bwMode="auto">
          <a:xfrm>
            <a:off x="-26504" y="0"/>
            <a:ext cx="8740588" cy="1143000"/>
          </a:xfrm>
          <a:prstGeom prst="rect">
            <a:avLst/>
          </a:prstGeom>
          <a:noFill/>
          <a:ln w="9525">
            <a:noFill/>
            <a:miter lim="800000"/>
            <a:headEnd/>
            <a:tailEnd/>
          </a:ln>
        </p:spPr>
      </p:pic>
      <p:pic>
        <p:nvPicPr>
          <p:cNvPr id="10" name="Picture 2"/>
          <p:cNvPicPr>
            <a:picLocks noChangeAspect="1" noChangeArrowheads="1"/>
          </p:cNvPicPr>
          <p:nvPr/>
        </p:nvPicPr>
        <p:blipFill>
          <a:blip r:embed="rId3" cstate="print"/>
          <a:srcRect l="94618" t="19000"/>
          <a:stretch>
            <a:fillRect/>
          </a:stretch>
        </p:blipFill>
        <p:spPr bwMode="auto">
          <a:xfrm>
            <a:off x="1143000" y="304800"/>
            <a:ext cx="6172200" cy="838200"/>
          </a:xfrm>
          <a:prstGeom prst="rect">
            <a:avLst/>
          </a:prstGeom>
          <a:noFill/>
          <a:ln w="9525">
            <a:noFill/>
            <a:miter lim="800000"/>
            <a:headEnd/>
            <a:tailEnd/>
          </a:ln>
        </p:spPr>
      </p:pic>
      <p:sp>
        <p:nvSpPr>
          <p:cNvPr id="2" name="Title 1"/>
          <p:cNvSpPr>
            <a:spLocks noGrp="1"/>
          </p:cNvSpPr>
          <p:nvPr>
            <p:ph type="title"/>
          </p:nvPr>
        </p:nvSpPr>
        <p:spPr>
          <a:xfrm>
            <a:off x="457200" y="152400"/>
            <a:ext cx="8229600" cy="1143000"/>
          </a:xfrm>
        </p:spPr>
        <p:txBody>
          <a:bodyPr/>
          <a:lstStyle/>
          <a:p>
            <a:r>
              <a:rPr lang="en-US" dirty="0" smtClean="0"/>
              <a:t>Claim</a:t>
            </a:r>
            <a:endParaRPr lang="en-US" dirty="0"/>
          </a:p>
        </p:txBody>
      </p:sp>
      <p:sp>
        <p:nvSpPr>
          <p:cNvPr id="4" name="Content Placeholder 2"/>
          <p:cNvSpPr txBox="1">
            <a:spLocks/>
          </p:cNvSpPr>
          <p:nvPr/>
        </p:nvSpPr>
        <p:spPr>
          <a:xfrm>
            <a:off x="457200" y="4267200"/>
            <a:ext cx="8229600" cy="2057400"/>
          </a:xfrm>
          <a:prstGeom prst="rect">
            <a:avLst/>
          </a:prstGeom>
        </p:spPr>
        <p:txBody>
          <a:bodyPr vert="horz" lIns="91440" tIns="45720" rIns="91440" bIns="45720" rtlCol="0" anchor="t">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6" name="Straight Connector 5"/>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a:stCxn id="8"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11" name="Picture 2"/>
          <p:cNvPicPr>
            <a:picLocks noChangeAspect="1" noChangeArrowheads="1"/>
          </p:cNvPicPr>
          <p:nvPr/>
        </p:nvPicPr>
        <p:blipFill>
          <a:blip r:embed="rId3" cstate="print"/>
          <a:srcRect l="78765" r="2615"/>
          <a:stretch>
            <a:fillRect/>
          </a:stretch>
        </p:blipFill>
        <p:spPr bwMode="auto">
          <a:xfrm>
            <a:off x="7516516" y="0"/>
            <a:ext cx="1627484" cy="1143000"/>
          </a:xfrm>
          <a:prstGeom prst="rect">
            <a:avLst/>
          </a:prstGeom>
          <a:noFill/>
          <a:ln w="9525">
            <a:noFill/>
            <a:miter lim="800000"/>
            <a:headEnd/>
            <a:tailEnd/>
          </a:ln>
        </p:spPr>
      </p:pic>
      <p:pic>
        <p:nvPicPr>
          <p:cNvPr id="12" name="Picture 2"/>
          <p:cNvPicPr>
            <a:picLocks noChangeAspect="1" noChangeArrowheads="1"/>
          </p:cNvPicPr>
          <p:nvPr/>
        </p:nvPicPr>
        <p:blipFill>
          <a:blip r:embed="rId3" cstate="print"/>
          <a:srcRect l="94618"/>
          <a:stretch>
            <a:fillRect/>
          </a:stretch>
        </p:blipFill>
        <p:spPr bwMode="auto">
          <a:xfrm>
            <a:off x="7149548" y="0"/>
            <a:ext cx="470452" cy="1143000"/>
          </a:xfrm>
          <a:prstGeom prst="rect">
            <a:avLst/>
          </a:prstGeom>
          <a:noFill/>
          <a:ln w="9525">
            <a:noFill/>
            <a:miter lim="800000"/>
            <a:headEnd/>
            <a:tailEnd/>
          </a:ln>
        </p:spPr>
      </p:pic>
      <p:cxnSp>
        <p:nvCxnSpPr>
          <p:cNvPr id="13" name="Straight Connector 12"/>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752600" y="1981200"/>
            <a:ext cx="5715000" cy="3323987"/>
          </a:xfrm>
          <a:prstGeom prst="rect">
            <a:avLst/>
          </a:prstGeom>
          <a:noFill/>
        </p:spPr>
        <p:txBody>
          <a:bodyPr wrap="square" rtlCol="0">
            <a:spAutoFit/>
          </a:bodyPr>
          <a:lstStyle/>
          <a:p>
            <a:pPr marL="514350" indent="-514350">
              <a:lnSpc>
                <a:spcPct val="150000"/>
              </a:lnSpc>
              <a:buFont typeface="+mj-lt"/>
              <a:buAutoNum type="arabicPeriod"/>
            </a:pPr>
            <a:r>
              <a:rPr lang="en-US" sz="2800" dirty="0" smtClean="0"/>
              <a:t>SRAM Architecture</a:t>
            </a:r>
          </a:p>
          <a:p>
            <a:pPr marL="514350" indent="-514350">
              <a:lnSpc>
                <a:spcPct val="150000"/>
              </a:lnSpc>
              <a:buFont typeface="+mj-lt"/>
              <a:buAutoNum type="arabicPeriod"/>
            </a:pPr>
            <a:r>
              <a:rPr lang="en-US" sz="2800" dirty="0" err="1" smtClean="0"/>
              <a:t>Bitcell</a:t>
            </a:r>
            <a:r>
              <a:rPr lang="en-US" sz="2800" dirty="0" smtClean="0"/>
              <a:t> Optimizations</a:t>
            </a:r>
          </a:p>
          <a:p>
            <a:pPr marL="514350" indent="-514350">
              <a:lnSpc>
                <a:spcPct val="150000"/>
              </a:lnSpc>
              <a:buFont typeface="+mj-lt"/>
              <a:buAutoNum type="arabicPeriod"/>
            </a:pPr>
            <a:r>
              <a:rPr lang="en-US" sz="2800" dirty="0" smtClean="0"/>
              <a:t>SRAM Model Simulations</a:t>
            </a:r>
          </a:p>
          <a:p>
            <a:pPr marL="514350" indent="-514350">
              <a:lnSpc>
                <a:spcPct val="150000"/>
              </a:lnSpc>
              <a:buFont typeface="+mj-lt"/>
              <a:buAutoNum type="arabicPeriod"/>
            </a:pPr>
            <a:r>
              <a:rPr lang="en-US" sz="2800" dirty="0" smtClean="0"/>
              <a:t>Layout Optimizations</a:t>
            </a:r>
          </a:p>
          <a:p>
            <a:pPr marL="514350" indent="-514350">
              <a:lnSpc>
                <a:spcPct val="150000"/>
              </a:lnSpc>
              <a:buFont typeface="+mj-lt"/>
              <a:buAutoNum type="arabicPeriod"/>
            </a:pPr>
            <a:r>
              <a:rPr lang="en-US" sz="2800" dirty="0" smtClean="0"/>
              <a:t>Results and Further Work</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childTnLst>
                                    <p:set>
                                      <p:cBhvr override="childStyle">
                                        <p:cTn id="6" dur="indefinite"/>
                                        <p:tgtEl>
                                          <p:spTgt spid="16">
                                            <p:txEl>
                                              <p:pRg st="3" end="3"/>
                                            </p:txEl>
                                          </p:spTgt>
                                        </p:tgtEl>
                                        <p:attrNameLst>
                                          <p:attrName>style.fontWeight</p:attrName>
                                        </p:attrNameLst>
                                      </p:cBhvr>
                                      <p:to>
                                        <p:strVal val="bold"/>
                                      </p:to>
                                    </p:set>
                                  </p:childTnLst>
                                </p:cTn>
                              </p:par>
                              <p:par>
                                <p:cTn id="7" presetID="3" presetClass="emph" presetSubtype="1" nodeType="withEffect">
                                  <p:stCondLst>
                                    <p:cond delay="0"/>
                                  </p:stCondLst>
                                  <p:childTnLst>
                                    <p:set>
                                      <p:cBhvr override="childStyle">
                                        <p:cTn id="8" dur="indefinite"/>
                                        <p:tgtEl>
                                          <p:spTgt spid="16">
                                            <p:txEl>
                                              <p:pRg st="3" end="3"/>
                                            </p:txEl>
                                          </p:spTgt>
                                        </p:tgtEl>
                                        <p:attrNameLst>
                                          <p:attrName>style.color</p:attrName>
                                        </p:attrNameLst>
                                      </p:cBhvr>
                                      <p:to>
                                        <p:clrVal>
                                          <a:srgbClr val="EE8318"/>
                                        </p:clrVal>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stCxn id="11"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17" name="Picture 2"/>
          <p:cNvPicPr>
            <a:picLocks noChangeAspect="1" noChangeArrowheads="1"/>
          </p:cNvPicPr>
          <p:nvPr/>
        </p:nvPicPr>
        <p:blipFill>
          <a:blip r:embed="rId3" cstate="print"/>
          <a:srcRect/>
          <a:stretch>
            <a:fillRect/>
          </a:stretch>
        </p:blipFill>
        <p:spPr bwMode="auto">
          <a:xfrm>
            <a:off x="-26504" y="0"/>
            <a:ext cx="8740588" cy="1143000"/>
          </a:xfrm>
          <a:prstGeom prst="rect">
            <a:avLst/>
          </a:prstGeom>
          <a:noFill/>
          <a:ln w="9525">
            <a:noFill/>
            <a:miter lim="800000"/>
            <a:headEnd/>
            <a:tailEnd/>
          </a:ln>
        </p:spPr>
      </p:pic>
      <p:pic>
        <p:nvPicPr>
          <p:cNvPr id="18" name="Picture 2"/>
          <p:cNvPicPr>
            <a:picLocks noChangeAspect="1" noChangeArrowheads="1"/>
          </p:cNvPicPr>
          <p:nvPr/>
        </p:nvPicPr>
        <p:blipFill>
          <a:blip r:embed="rId3" cstate="print"/>
          <a:srcRect l="94618" t="19000"/>
          <a:stretch>
            <a:fillRect/>
          </a:stretch>
        </p:blipFill>
        <p:spPr bwMode="auto">
          <a:xfrm>
            <a:off x="1143000" y="304800"/>
            <a:ext cx="6172200" cy="838200"/>
          </a:xfrm>
          <a:prstGeom prst="rect">
            <a:avLst/>
          </a:prstGeom>
          <a:noFill/>
          <a:ln w="9525">
            <a:noFill/>
            <a:miter lim="800000"/>
            <a:headEnd/>
            <a:tailEnd/>
          </a:ln>
        </p:spPr>
      </p:pic>
      <p:pic>
        <p:nvPicPr>
          <p:cNvPr id="19" name="Picture 2"/>
          <p:cNvPicPr>
            <a:picLocks noChangeAspect="1" noChangeArrowheads="1"/>
          </p:cNvPicPr>
          <p:nvPr/>
        </p:nvPicPr>
        <p:blipFill>
          <a:blip r:embed="rId3" cstate="print"/>
          <a:srcRect l="78765" r="2615"/>
          <a:stretch>
            <a:fillRect/>
          </a:stretch>
        </p:blipFill>
        <p:spPr bwMode="auto">
          <a:xfrm>
            <a:off x="7516516" y="0"/>
            <a:ext cx="1627484" cy="1143000"/>
          </a:xfrm>
          <a:prstGeom prst="rect">
            <a:avLst/>
          </a:prstGeom>
          <a:noFill/>
          <a:ln w="9525">
            <a:noFill/>
            <a:miter lim="800000"/>
            <a:headEnd/>
            <a:tailEnd/>
          </a:ln>
        </p:spPr>
      </p:pic>
      <p:pic>
        <p:nvPicPr>
          <p:cNvPr id="20" name="Picture 2"/>
          <p:cNvPicPr>
            <a:picLocks noChangeAspect="1" noChangeArrowheads="1"/>
          </p:cNvPicPr>
          <p:nvPr/>
        </p:nvPicPr>
        <p:blipFill>
          <a:blip r:embed="rId3" cstate="print"/>
          <a:srcRect l="94618"/>
          <a:stretch>
            <a:fillRect/>
          </a:stretch>
        </p:blipFill>
        <p:spPr bwMode="auto">
          <a:xfrm>
            <a:off x="7149548" y="0"/>
            <a:ext cx="470452" cy="1143000"/>
          </a:xfrm>
          <a:prstGeom prst="rect">
            <a:avLst/>
          </a:prstGeom>
          <a:noFill/>
          <a:ln w="9525">
            <a:noFill/>
            <a:miter lim="800000"/>
            <a:headEnd/>
            <a:tailEnd/>
          </a:ln>
        </p:spPr>
      </p:pic>
      <p:cxnSp>
        <p:nvCxnSpPr>
          <p:cNvPr id="5" name="Straight Connector 4"/>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2" name="Title 1"/>
          <p:cNvSpPr txBox="1">
            <a:spLocks/>
          </p:cNvSpPr>
          <p:nvPr/>
        </p:nvSpPr>
        <p:spPr>
          <a:xfrm>
            <a:off x="457200" y="1524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Layouts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57346" name="Picture 2" descr="C:\Users\Stevo Bailey\Downloads\64blocks (3).png"/>
          <p:cNvPicPr>
            <a:picLocks noChangeAspect="1" noChangeArrowheads="1"/>
          </p:cNvPicPr>
          <p:nvPr/>
        </p:nvPicPr>
        <p:blipFill>
          <a:blip r:embed="rId4" cstate="print"/>
          <a:srcRect/>
          <a:stretch>
            <a:fillRect/>
          </a:stretch>
        </p:blipFill>
        <p:spPr bwMode="auto">
          <a:xfrm>
            <a:off x="481263" y="2133600"/>
            <a:ext cx="8181475" cy="3352800"/>
          </a:xfrm>
          <a:prstGeom prst="rect">
            <a:avLst/>
          </a:prstGeom>
          <a:noFill/>
        </p:spPr>
      </p:pic>
      <p:sp>
        <p:nvSpPr>
          <p:cNvPr id="14" name="TextBox 13"/>
          <p:cNvSpPr txBox="1"/>
          <p:nvPr/>
        </p:nvSpPr>
        <p:spPr>
          <a:xfrm>
            <a:off x="4338935" y="2819400"/>
            <a:ext cx="461665" cy="1905000"/>
          </a:xfrm>
          <a:prstGeom prst="rect">
            <a:avLst/>
          </a:prstGeom>
          <a:noFill/>
        </p:spPr>
        <p:txBody>
          <a:bodyPr vert="vert270" wrap="square" rtlCol="0">
            <a:spAutoFit/>
          </a:bodyPr>
          <a:lstStyle/>
          <a:p>
            <a:r>
              <a:rPr lang="en-US" dirty="0" smtClean="0"/>
              <a:t>Address Decoders</a:t>
            </a:r>
            <a:endParaRPr lang="en-US" dirty="0"/>
          </a:p>
        </p:txBody>
      </p:sp>
      <p:sp>
        <p:nvSpPr>
          <p:cNvPr id="15" name="TextBox 14"/>
          <p:cNvSpPr txBox="1"/>
          <p:nvPr/>
        </p:nvSpPr>
        <p:spPr>
          <a:xfrm>
            <a:off x="6705600" y="3601457"/>
            <a:ext cx="1981200" cy="369332"/>
          </a:xfrm>
          <a:prstGeom prst="rect">
            <a:avLst/>
          </a:prstGeom>
          <a:noFill/>
        </p:spPr>
        <p:txBody>
          <a:bodyPr wrap="square" rtlCol="0">
            <a:spAutoFit/>
          </a:bodyPr>
          <a:lstStyle/>
          <a:p>
            <a:r>
              <a:rPr lang="en-US" dirty="0" smtClean="0"/>
              <a:t>Write/Sense Amps</a:t>
            </a:r>
            <a:endParaRPr lang="en-US" dirty="0"/>
          </a:p>
        </p:txBody>
      </p:sp>
      <p:sp>
        <p:nvSpPr>
          <p:cNvPr id="16" name="TextBox 15"/>
          <p:cNvSpPr txBox="1"/>
          <p:nvPr/>
        </p:nvSpPr>
        <p:spPr>
          <a:xfrm>
            <a:off x="5181600" y="3593068"/>
            <a:ext cx="1447800" cy="369332"/>
          </a:xfrm>
          <a:prstGeom prst="rect">
            <a:avLst/>
          </a:prstGeom>
          <a:noFill/>
        </p:spPr>
        <p:txBody>
          <a:bodyPr wrap="square" rtlCol="0">
            <a:spAutoFit/>
          </a:bodyPr>
          <a:lstStyle/>
          <a:p>
            <a:r>
              <a:rPr lang="en-US" dirty="0" smtClean="0"/>
              <a:t>Block </a:t>
            </a:r>
            <a:r>
              <a:rPr lang="en-US" dirty="0" err="1" smtClean="0"/>
              <a:t>DeMux</a:t>
            </a:r>
            <a:endParaRPr lang="en-US" dirty="0"/>
          </a:p>
        </p:txBody>
      </p:sp>
      <p:sp>
        <p:nvSpPr>
          <p:cNvPr id="21" name="TextBox 20"/>
          <p:cNvSpPr txBox="1"/>
          <p:nvPr/>
        </p:nvSpPr>
        <p:spPr>
          <a:xfrm>
            <a:off x="533400" y="3606567"/>
            <a:ext cx="1981200" cy="369332"/>
          </a:xfrm>
          <a:prstGeom prst="rect">
            <a:avLst/>
          </a:prstGeom>
          <a:noFill/>
        </p:spPr>
        <p:txBody>
          <a:bodyPr wrap="square" rtlCol="0">
            <a:spAutoFit/>
          </a:bodyPr>
          <a:lstStyle/>
          <a:p>
            <a:r>
              <a:rPr lang="en-US" dirty="0" smtClean="0"/>
              <a:t>Write/Sense Amps</a:t>
            </a:r>
            <a:endParaRPr lang="en-US" dirty="0"/>
          </a:p>
        </p:txBody>
      </p:sp>
      <p:sp>
        <p:nvSpPr>
          <p:cNvPr id="22" name="TextBox 21"/>
          <p:cNvSpPr txBox="1"/>
          <p:nvPr/>
        </p:nvSpPr>
        <p:spPr>
          <a:xfrm>
            <a:off x="2819400" y="3598178"/>
            <a:ext cx="1447800" cy="369332"/>
          </a:xfrm>
          <a:prstGeom prst="rect">
            <a:avLst/>
          </a:prstGeom>
          <a:noFill/>
        </p:spPr>
        <p:txBody>
          <a:bodyPr wrap="square" rtlCol="0">
            <a:spAutoFit/>
          </a:bodyPr>
          <a:lstStyle/>
          <a:p>
            <a:r>
              <a:rPr lang="en-US" dirty="0" smtClean="0"/>
              <a:t>Block </a:t>
            </a:r>
            <a:r>
              <a:rPr lang="en-US" dirty="0" err="1" smtClean="0"/>
              <a:t>DeMux</a:t>
            </a:r>
            <a:endParaRPr lang="en-US" dirty="0"/>
          </a:p>
        </p:txBody>
      </p:sp>
      <p:sp>
        <p:nvSpPr>
          <p:cNvPr id="23" name="Rectangle 22"/>
          <p:cNvSpPr/>
          <p:nvPr/>
        </p:nvSpPr>
        <p:spPr>
          <a:xfrm>
            <a:off x="457200" y="2070333"/>
            <a:ext cx="1981200" cy="495300"/>
          </a:xfrm>
          <a:prstGeom prst="rect">
            <a:avLst/>
          </a:prstGeom>
          <a:noFill/>
          <a:ln w="3175">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685800" y="2133600"/>
            <a:ext cx="1655068" cy="369332"/>
          </a:xfrm>
          <a:prstGeom prst="rect">
            <a:avLst/>
          </a:prstGeom>
          <a:noFill/>
        </p:spPr>
        <p:txBody>
          <a:bodyPr wrap="none" rtlCol="0">
            <a:spAutoFit/>
          </a:bodyPr>
          <a:lstStyle/>
          <a:p>
            <a:r>
              <a:rPr lang="en-US" dirty="0" smtClean="0"/>
              <a:t>256 by 64 Block</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stCxn id="11"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17" name="Picture 2"/>
          <p:cNvPicPr>
            <a:picLocks noChangeAspect="1" noChangeArrowheads="1"/>
          </p:cNvPicPr>
          <p:nvPr/>
        </p:nvPicPr>
        <p:blipFill>
          <a:blip r:embed="rId3" cstate="print"/>
          <a:srcRect/>
          <a:stretch>
            <a:fillRect/>
          </a:stretch>
        </p:blipFill>
        <p:spPr bwMode="auto">
          <a:xfrm>
            <a:off x="-26504" y="0"/>
            <a:ext cx="8740588" cy="1143000"/>
          </a:xfrm>
          <a:prstGeom prst="rect">
            <a:avLst/>
          </a:prstGeom>
          <a:noFill/>
          <a:ln w="9525">
            <a:noFill/>
            <a:miter lim="800000"/>
            <a:headEnd/>
            <a:tailEnd/>
          </a:ln>
        </p:spPr>
      </p:pic>
      <p:pic>
        <p:nvPicPr>
          <p:cNvPr id="18" name="Picture 2"/>
          <p:cNvPicPr>
            <a:picLocks noChangeAspect="1" noChangeArrowheads="1"/>
          </p:cNvPicPr>
          <p:nvPr/>
        </p:nvPicPr>
        <p:blipFill>
          <a:blip r:embed="rId3" cstate="print"/>
          <a:srcRect l="94618" t="19000"/>
          <a:stretch>
            <a:fillRect/>
          </a:stretch>
        </p:blipFill>
        <p:spPr bwMode="auto">
          <a:xfrm>
            <a:off x="1143000" y="304800"/>
            <a:ext cx="6172200" cy="838200"/>
          </a:xfrm>
          <a:prstGeom prst="rect">
            <a:avLst/>
          </a:prstGeom>
          <a:noFill/>
          <a:ln w="9525">
            <a:noFill/>
            <a:miter lim="800000"/>
            <a:headEnd/>
            <a:tailEnd/>
          </a:ln>
        </p:spPr>
      </p:pic>
      <p:pic>
        <p:nvPicPr>
          <p:cNvPr id="19" name="Picture 2"/>
          <p:cNvPicPr>
            <a:picLocks noChangeAspect="1" noChangeArrowheads="1"/>
          </p:cNvPicPr>
          <p:nvPr/>
        </p:nvPicPr>
        <p:blipFill>
          <a:blip r:embed="rId3" cstate="print"/>
          <a:srcRect l="78765" r="2615"/>
          <a:stretch>
            <a:fillRect/>
          </a:stretch>
        </p:blipFill>
        <p:spPr bwMode="auto">
          <a:xfrm>
            <a:off x="7516516" y="0"/>
            <a:ext cx="1627484" cy="1143000"/>
          </a:xfrm>
          <a:prstGeom prst="rect">
            <a:avLst/>
          </a:prstGeom>
          <a:noFill/>
          <a:ln w="9525">
            <a:noFill/>
            <a:miter lim="800000"/>
            <a:headEnd/>
            <a:tailEnd/>
          </a:ln>
        </p:spPr>
      </p:pic>
      <p:pic>
        <p:nvPicPr>
          <p:cNvPr id="20" name="Picture 2"/>
          <p:cNvPicPr>
            <a:picLocks noChangeAspect="1" noChangeArrowheads="1"/>
          </p:cNvPicPr>
          <p:nvPr/>
        </p:nvPicPr>
        <p:blipFill>
          <a:blip r:embed="rId3" cstate="print"/>
          <a:srcRect l="94618"/>
          <a:stretch>
            <a:fillRect/>
          </a:stretch>
        </p:blipFill>
        <p:spPr bwMode="auto">
          <a:xfrm>
            <a:off x="7149548" y="0"/>
            <a:ext cx="470452" cy="1143000"/>
          </a:xfrm>
          <a:prstGeom prst="rect">
            <a:avLst/>
          </a:prstGeom>
          <a:noFill/>
          <a:ln w="9525">
            <a:noFill/>
            <a:miter lim="800000"/>
            <a:headEnd/>
            <a:tailEnd/>
          </a:ln>
        </p:spPr>
      </p:pic>
      <p:cxnSp>
        <p:nvCxnSpPr>
          <p:cNvPr id="5" name="Straight Connector 4"/>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2" name="Title 1"/>
          <p:cNvSpPr txBox="1">
            <a:spLocks/>
          </p:cNvSpPr>
          <p:nvPr/>
        </p:nvSpPr>
        <p:spPr>
          <a:xfrm>
            <a:off x="457200" y="1524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Layouts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grpSp>
        <p:nvGrpSpPr>
          <p:cNvPr id="25" name="Group 24"/>
          <p:cNvGrpSpPr/>
          <p:nvPr/>
        </p:nvGrpSpPr>
        <p:grpSpPr>
          <a:xfrm>
            <a:off x="533400" y="1219200"/>
            <a:ext cx="6553200" cy="4953002"/>
            <a:chOff x="533400" y="1219200"/>
            <a:chExt cx="6553200" cy="4953002"/>
          </a:xfrm>
        </p:grpSpPr>
        <p:pic>
          <p:nvPicPr>
            <p:cNvPr id="56321" name="Picture 1" descr="C:\Users\Stevo Bailey\Downloads\peripheray.png"/>
            <p:cNvPicPr>
              <a:picLocks noChangeAspect="1" noChangeArrowheads="1"/>
            </p:cNvPicPr>
            <p:nvPr/>
          </p:nvPicPr>
          <p:blipFill>
            <a:blip r:embed="rId4" cstate="print"/>
            <a:srcRect/>
            <a:stretch>
              <a:fillRect/>
            </a:stretch>
          </p:blipFill>
          <p:spPr bwMode="auto">
            <a:xfrm rot="5400000">
              <a:off x="2095500" y="1196500"/>
              <a:ext cx="4953001" cy="4998404"/>
            </a:xfrm>
            <a:prstGeom prst="rect">
              <a:avLst/>
            </a:prstGeom>
            <a:noFill/>
            <a:ln w="28575">
              <a:noFill/>
            </a:ln>
          </p:spPr>
        </p:pic>
        <p:sp>
          <p:nvSpPr>
            <p:cNvPr id="14" name="Rectangle 13"/>
            <p:cNvSpPr/>
            <p:nvPr/>
          </p:nvSpPr>
          <p:spPr>
            <a:xfrm>
              <a:off x="2057400" y="1219200"/>
              <a:ext cx="5029200" cy="16002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533400" y="1828800"/>
              <a:ext cx="1371600" cy="369332"/>
            </a:xfrm>
            <a:prstGeom prst="rect">
              <a:avLst/>
            </a:prstGeom>
            <a:noFill/>
          </p:spPr>
          <p:txBody>
            <a:bodyPr wrap="square" rtlCol="0">
              <a:spAutoFit/>
            </a:bodyPr>
            <a:lstStyle/>
            <a:p>
              <a:r>
                <a:rPr lang="en-US" dirty="0" smtClean="0">
                  <a:solidFill>
                    <a:srgbClr val="FF0000"/>
                  </a:solidFill>
                </a:rPr>
                <a:t>2x2 Bit Cells</a:t>
              </a:r>
              <a:endParaRPr lang="en-US" dirty="0">
                <a:solidFill>
                  <a:srgbClr val="FF0000"/>
                </a:solidFill>
              </a:endParaRPr>
            </a:p>
          </p:txBody>
        </p:sp>
        <p:sp>
          <p:nvSpPr>
            <p:cNvPr id="16" name="Rectangle 15"/>
            <p:cNvSpPr/>
            <p:nvPr/>
          </p:nvSpPr>
          <p:spPr>
            <a:xfrm>
              <a:off x="2057400" y="2895600"/>
              <a:ext cx="5029200" cy="914400"/>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533400" y="2895600"/>
              <a:ext cx="1524000" cy="646331"/>
            </a:xfrm>
            <a:prstGeom prst="rect">
              <a:avLst/>
            </a:prstGeom>
            <a:noFill/>
          </p:spPr>
          <p:txBody>
            <a:bodyPr wrap="square" rtlCol="0">
              <a:spAutoFit/>
            </a:bodyPr>
            <a:lstStyle/>
            <a:p>
              <a:pPr algn="ctr"/>
              <a:r>
                <a:rPr lang="en-US" dirty="0" smtClean="0">
                  <a:solidFill>
                    <a:srgbClr val="00B050"/>
                  </a:solidFill>
                </a:rPr>
                <a:t>2x Read/Write </a:t>
              </a:r>
              <a:r>
                <a:rPr lang="en-US" dirty="0" err="1" smtClean="0">
                  <a:solidFill>
                    <a:srgbClr val="00B050"/>
                  </a:solidFill>
                </a:rPr>
                <a:t>Mux</a:t>
              </a:r>
              <a:endParaRPr lang="en-US" dirty="0">
                <a:solidFill>
                  <a:srgbClr val="00B050"/>
                </a:solidFill>
              </a:endParaRPr>
            </a:p>
          </p:txBody>
        </p:sp>
        <p:sp>
          <p:nvSpPr>
            <p:cNvPr id="22" name="Rectangle 21"/>
            <p:cNvSpPr/>
            <p:nvPr/>
          </p:nvSpPr>
          <p:spPr>
            <a:xfrm>
              <a:off x="2057400" y="3886200"/>
              <a:ext cx="5029200" cy="1828800"/>
            </a:xfrm>
            <a:prstGeom prst="rect">
              <a:avLst/>
            </a:prstGeom>
            <a:noFill/>
            <a:ln w="2857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533400" y="4267200"/>
              <a:ext cx="1524000" cy="369332"/>
            </a:xfrm>
            <a:prstGeom prst="rect">
              <a:avLst/>
            </a:prstGeom>
            <a:noFill/>
          </p:spPr>
          <p:txBody>
            <a:bodyPr wrap="square" rtlCol="0">
              <a:spAutoFit/>
            </a:bodyPr>
            <a:lstStyle/>
            <a:p>
              <a:pPr algn="ctr"/>
              <a:r>
                <a:rPr lang="en-US" dirty="0" smtClean="0">
                  <a:solidFill>
                    <a:schemeClr val="tx2">
                      <a:lumMod val="60000"/>
                      <a:lumOff val="40000"/>
                    </a:schemeClr>
                  </a:solidFill>
                </a:rPr>
                <a:t>Sense Amp</a:t>
              </a:r>
              <a:endParaRPr lang="en-US" dirty="0">
                <a:solidFill>
                  <a:schemeClr val="tx2">
                    <a:lumMod val="60000"/>
                    <a:lumOff val="40000"/>
                  </a:schemeClr>
                </a:solidFill>
              </a:endParaRPr>
            </a:p>
          </p:txBody>
        </p:sp>
      </p:grpSp>
      <p:sp>
        <p:nvSpPr>
          <p:cNvPr id="24" name="TextBox 23"/>
          <p:cNvSpPr txBox="1"/>
          <p:nvPr/>
        </p:nvSpPr>
        <p:spPr>
          <a:xfrm>
            <a:off x="2133600" y="1676400"/>
            <a:ext cx="457200" cy="215444"/>
          </a:xfrm>
          <a:prstGeom prst="rect">
            <a:avLst/>
          </a:prstGeom>
          <a:noFill/>
          <a:ln>
            <a:noFill/>
          </a:ln>
        </p:spPr>
        <p:txBody>
          <a:bodyPr wrap="square" rtlCol="0">
            <a:spAutoFit/>
          </a:bodyPr>
          <a:lstStyle/>
          <a:p>
            <a:r>
              <a:rPr lang="en-US" sz="800" dirty="0" smtClean="0"/>
              <a:t>WL[0]</a:t>
            </a:r>
            <a:endParaRPr lang="en-US" sz="800" dirty="0"/>
          </a:p>
        </p:txBody>
      </p:sp>
      <p:sp>
        <p:nvSpPr>
          <p:cNvPr id="26" name="TextBox 25"/>
          <p:cNvSpPr txBox="1"/>
          <p:nvPr/>
        </p:nvSpPr>
        <p:spPr>
          <a:xfrm>
            <a:off x="2133600" y="2222956"/>
            <a:ext cx="457200" cy="215444"/>
          </a:xfrm>
          <a:prstGeom prst="rect">
            <a:avLst/>
          </a:prstGeom>
          <a:noFill/>
          <a:ln>
            <a:noFill/>
          </a:ln>
        </p:spPr>
        <p:txBody>
          <a:bodyPr wrap="square" rtlCol="0">
            <a:spAutoFit/>
          </a:bodyPr>
          <a:lstStyle/>
          <a:p>
            <a:r>
              <a:rPr lang="en-US" sz="800" dirty="0" smtClean="0"/>
              <a:t>WL[1]</a:t>
            </a:r>
            <a:endParaRPr lang="en-US" sz="800" dirty="0"/>
          </a:p>
        </p:txBody>
      </p:sp>
      <p:sp>
        <p:nvSpPr>
          <p:cNvPr id="27" name="TextBox 26"/>
          <p:cNvSpPr txBox="1"/>
          <p:nvPr/>
        </p:nvSpPr>
        <p:spPr>
          <a:xfrm>
            <a:off x="2362200" y="1219200"/>
            <a:ext cx="457200" cy="215444"/>
          </a:xfrm>
          <a:prstGeom prst="rect">
            <a:avLst/>
          </a:prstGeom>
          <a:noFill/>
          <a:ln>
            <a:noFill/>
          </a:ln>
        </p:spPr>
        <p:txBody>
          <a:bodyPr wrap="square" rtlCol="0">
            <a:spAutoFit/>
          </a:bodyPr>
          <a:lstStyle/>
          <a:p>
            <a:r>
              <a:rPr lang="en-US" sz="800" dirty="0" smtClean="0"/>
              <a:t>BL[0]</a:t>
            </a:r>
            <a:endParaRPr lang="en-US" sz="800" dirty="0"/>
          </a:p>
        </p:txBody>
      </p:sp>
      <p:sp>
        <p:nvSpPr>
          <p:cNvPr id="28" name="TextBox 27"/>
          <p:cNvSpPr txBox="1"/>
          <p:nvPr/>
        </p:nvSpPr>
        <p:spPr>
          <a:xfrm>
            <a:off x="4114800" y="1219200"/>
            <a:ext cx="457200" cy="215444"/>
          </a:xfrm>
          <a:prstGeom prst="rect">
            <a:avLst/>
          </a:prstGeom>
          <a:noFill/>
          <a:ln>
            <a:noFill/>
          </a:ln>
        </p:spPr>
        <p:txBody>
          <a:bodyPr wrap="square" rtlCol="0">
            <a:spAutoFit/>
          </a:bodyPr>
          <a:lstStyle/>
          <a:p>
            <a:r>
              <a:rPr lang="en-US" sz="800" dirty="0" smtClean="0"/>
              <a:t>BLB[0]</a:t>
            </a:r>
            <a:endParaRPr lang="en-US" sz="800" dirty="0"/>
          </a:p>
        </p:txBody>
      </p:sp>
      <p:sp>
        <p:nvSpPr>
          <p:cNvPr id="29" name="TextBox 28"/>
          <p:cNvSpPr txBox="1"/>
          <p:nvPr/>
        </p:nvSpPr>
        <p:spPr>
          <a:xfrm>
            <a:off x="4572000" y="1232356"/>
            <a:ext cx="457200" cy="215444"/>
          </a:xfrm>
          <a:prstGeom prst="rect">
            <a:avLst/>
          </a:prstGeom>
          <a:noFill/>
          <a:ln>
            <a:noFill/>
          </a:ln>
        </p:spPr>
        <p:txBody>
          <a:bodyPr wrap="square" rtlCol="0">
            <a:spAutoFit/>
          </a:bodyPr>
          <a:lstStyle/>
          <a:p>
            <a:r>
              <a:rPr lang="en-US" sz="800" dirty="0" smtClean="0"/>
              <a:t>BL[1]</a:t>
            </a:r>
            <a:endParaRPr lang="en-US" sz="800" dirty="0"/>
          </a:p>
        </p:txBody>
      </p:sp>
      <p:sp>
        <p:nvSpPr>
          <p:cNvPr id="30" name="TextBox 29"/>
          <p:cNvSpPr txBox="1"/>
          <p:nvPr/>
        </p:nvSpPr>
        <p:spPr>
          <a:xfrm>
            <a:off x="6248400" y="1219200"/>
            <a:ext cx="457200" cy="215444"/>
          </a:xfrm>
          <a:prstGeom prst="rect">
            <a:avLst/>
          </a:prstGeom>
          <a:noFill/>
          <a:ln>
            <a:noFill/>
          </a:ln>
        </p:spPr>
        <p:txBody>
          <a:bodyPr wrap="square" rtlCol="0">
            <a:spAutoFit/>
          </a:bodyPr>
          <a:lstStyle/>
          <a:p>
            <a:r>
              <a:rPr lang="en-US" sz="800" dirty="0" smtClean="0"/>
              <a:t>BLB[1]</a:t>
            </a:r>
            <a:endParaRPr lang="en-US" sz="800" dirty="0"/>
          </a:p>
        </p:txBody>
      </p:sp>
      <p:sp>
        <p:nvSpPr>
          <p:cNvPr id="31" name="TextBox 30"/>
          <p:cNvSpPr txBox="1"/>
          <p:nvPr/>
        </p:nvSpPr>
        <p:spPr>
          <a:xfrm>
            <a:off x="3276600" y="1232356"/>
            <a:ext cx="364222" cy="215444"/>
          </a:xfrm>
          <a:prstGeom prst="rect">
            <a:avLst/>
          </a:prstGeom>
          <a:noFill/>
          <a:ln>
            <a:noFill/>
          </a:ln>
        </p:spPr>
        <p:txBody>
          <a:bodyPr wrap="square" rtlCol="0">
            <a:spAutoFit/>
          </a:bodyPr>
          <a:lstStyle/>
          <a:p>
            <a:r>
              <a:rPr lang="en-US" sz="800" dirty="0" smtClean="0"/>
              <a:t>VDD</a:t>
            </a:r>
            <a:endParaRPr lang="en-US" sz="800" dirty="0"/>
          </a:p>
        </p:txBody>
      </p:sp>
      <p:sp>
        <p:nvSpPr>
          <p:cNvPr id="32" name="TextBox 31"/>
          <p:cNvSpPr txBox="1"/>
          <p:nvPr/>
        </p:nvSpPr>
        <p:spPr>
          <a:xfrm>
            <a:off x="2683778" y="1232356"/>
            <a:ext cx="440422" cy="215444"/>
          </a:xfrm>
          <a:prstGeom prst="rect">
            <a:avLst/>
          </a:prstGeom>
          <a:noFill/>
          <a:ln>
            <a:noFill/>
          </a:ln>
        </p:spPr>
        <p:txBody>
          <a:bodyPr wrap="square" rtlCol="0">
            <a:spAutoFit/>
          </a:bodyPr>
          <a:lstStyle/>
          <a:p>
            <a:r>
              <a:rPr lang="en-US" sz="800" dirty="0" smtClean="0"/>
              <a:t>GND</a:t>
            </a:r>
            <a:endParaRPr lang="en-US" sz="800" dirty="0"/>
          </a:p>
        </p:txBody>
      </p:sp>
      <p:sp>
        <p:nvSpPr>
          <p:cNvPr id="33" name="TextBox 32"/>
          <p:cNvSpPr txBox="1"/>
          <p:nvPr/>
        </p:nvSpPr>
        <p:spPr>
          <a:xfrm>
            <a:off x="5469622" y="1232356"/>
            <a:ext cx="364222" cy="215444"/>
          </a:xfrm>
          <a:prstGeom prst="rect">
            <a:avLst/>
          </a:prstGeom>
          <a:noFill/>
          <a:ln>
            <a:noFill/>
          </a:ln>
        </p:spPr>
        <p:txBody>
          <a:bodyPr wrap="square" rtlCol="0">
            <a:spAutoFit/>
          </a:bodyPr>
          <a:lstStyle/>
          <a:p>
            <a:r>
              <a:rPr lang="en-US" sz="800" dirty="0" smtClean="0"/>
              <a:t>VDD</a:t>
            </a:r>
            <a:endParaRPr lang="en-US" sz="800" dirty="0"/>
          </a:p>
        </p:txBody>
      </p:sp>
      <p:sp>
        <p:nvSpPr>
          <p:cNvPr id="34" name="TextBox 33"/>
          <p:cNvSpPr txBox="1"/>
          <p:nvPr/>
        </p:nvSpPr>
        <p:spPr>
          <a:xfrm>
            <a:off x="6019800" y="1232356"/>
            <a:ext cx="381000" cy="215444"/>
          </a:xfrm>
          <a:prstGeom prst="rect">
            <a:avLst/>
          </a:prstGeom>
          <a:noFill/>
          <a:ln>
            <a:noFill/>
          </a:ln>
        </p:spPr>
        <p:txBody>
          <a:bodyPr wrap="square" rtlCol="0">
            <a:spAutoFit/>
          </a:bodyPr>
          <a:lstStyle/>
          <a:p>
            <a:r>
              <a:rPr lang="en-US" sz="800" dirty="0" smtClean="0"/>
              <a:t>GND</a:t>
            </a:r>
            <a:endParaRPr lang="en-US" sz="800" dirty="0"/>
          </a:p>
        </p:txBody>
      </p:sp>
      <p:sp>
        <p:nvSpPr>
          <p:cNvPr id="35" name="TextBox 34"/>
          <p:cNvSpPr txBox="1"/>
          <p:nvPr/>
        </p:nvSpPr>
        <p:spPr>
          <a:xfrm>
            <a:off x="4876800" y="1232356"/>
            <a:ext cx="381000" cy="215444"/>
          </a:xfrm>
          <a:prstGeom prst="rect">
            <a:avLst/>
          </a:prstGeom>
          <a:noFill/>
          <a:ln>
            <a:noFill/>
          </a:ln>
        </p:spPr>
        <p:txBody>
          <a:bodyPr wrap="square" rtlCol="0">
            <a:spAutoFit/>
          </a:bodyPr>
          <a:lstStyle/>
          <a:p>
            <a:r>
              <a:rPr lang="en-US" sz="800" dirty="0" smtClean="0"/>
              <a:t>GND</a:t>
            </a:r>
            <a:endParaRPr lang="en-US" sz="800" dirty="0"/>
          </a:p>
        </p:txBody>
      </p:sp>
      <p:sp>
        <p:nvSpPr>
          <p:cNvPr id="36" name="TextBox 35"/>
          <p:cNvSpPr txBox="1"/>
          <p:nvPr/>
        </p:nvSpPr>
        <p:spPr>
          <a:xfrm>
            <a:off x="3810000" y="1219200"/>
            <a:ext cx="381000" cy="215444"/>
          </a:xfrm>
          <a:prstGeom prst="rect">
            <a:avLst/>
          </a:prstGeom>
          <a:noFill/>
          <a:ln>
            <a:noFill/>
          </a:ln>
        </p:spPr>
        <p:txBody>
          <a:bodyPr wrap="square" rtlCol="0">
            <a:spAutoFit/>
          </a:bodyPr>
          <a:lstStyle/>
          <a:p>
            <a:r>
              <a:rPr lang="en-US" sz="800" dirty="0" smtClean="0"/>
              <a:t>GND</a:t>
            </a:r>
            <a:endParaRPr lang="en-US" sz="800" dirty="0"/>
          </a:p>
        </p:txBody>
      </p:sp>
      <p:sp>
        <p:nvSpPr>
          <p:cNvPr id="37" name="TextBox 36"/>
          <p:cNvSpPr txBox="1"/>
          <p:nvPr/>
        </p:nvSpPr>
        <p:spPr>
          <a:xfrm>
            <a:off x="2971800" y="3268211"/>
            <a:ext cx="533400" cy="215444"/>
          </a:xfrm>
          <a:prstGeom prst="rect">
            <a:avLst/>
          </a:prstGeom>
          <a:noFill/>
          <a:ln>
            <a:noFill/>
          </a:ln>
        </p:spPr>
        <p:txBody>
          <a:bodyPr wrap="square" rtlCol="0">
            <a:spAutoFit/>
          </a:bodyPr>
          <a:lstStyle/>
          <a:p>
            <a:r>
              <a:rPr lang="en-US" sz="800" dirty="0" smtClean="0"/>
              <a:t>SA[0]</a:t>
            </a:r>
            <a:endParaRPr lang="en-US" sz="800" dirty="0"/>
          </a:p>
        </p:txBody>
      </p:sp>
      <p:sp>
        <p:nvSpPr>
          <p:cNvPr id="38" name="TextBox 37"/>
          <p:cNvSpPr txBox="1"/>
          <p:nvPr/>
        </p:nvSpPr>
        <p:spPr>
          <a:xfrm>
            <a:off x="3429000" y="3276600"/>
            <a:ext cx="533400" cy="215444"/>
          </a:xfrm>
          <a:prstGeom prst="rect">
            <a:avLst/>
          </a:prstGeom>
          <a:noFill/>
          <a:ln>
            <a:noFill/>
          </a:ln>
        </p:spPr>
        <p:txBody>
          <a:bodyPr wrap="square" rtlCol="0">
            <a:spAutoFit/>
          </a:bodyPr>
          <a:lstStyle/>
          <a:p>
            <a:r>
              <a:rPr lang="en-US" sz="800" dirty="0" smtClean="0"/>
              <a:t>SAB[0]</a:t>
            </a:r>
            <a:endParaRPr lang="en-US" sz="800" dirty="0"/>
          </a:p>
        </p:txBody>
      </p:sp>
      <p:sp>
        <p:nvSpPr>
          <p:cNvPr id="39" name="TextBox 38"/>
          <p:cNvSpPr txBox="1"/>
          <p:nvPr/>
        </p:nvSpPr>
        <p:spPr>
          <a:xfrm>
            <a:off x="5105400" y="3276600"/>
            <a:ext cx="533400" cy="215444"/>
          </a:xfrm>
          <a:prstGeom prst="rect">
            <a:avLst/>
          </a:prstGeom>
          <a:noFill/>
          <a:ln>
            <a:noFill/>
          </a:ln>
        </p:spPr>
        <p:txBody>
          <a:bodyPr wrap="square" rtlCol="0">
            <a:spAutoFit/>
          </a:bodyPr>
          <a:lstStyle/>
          <a:p>
            <a:r>
              <a:rPr lang="en-US" sz="800" dirty="0" smtClean="0"/>
              <a:t>SA[1]</a:t>
            </a:r>
            <a:endParaRPr lang="en-US" sz="800" dirty="0"/>
          </a:p>
        </p:txBody>
      </p:sp>
      <p:sp>
        <p:nvSpPr>
          <p:cNvPr id="40" name="TextBox 39"/>
          <p:cNvSpPr txBox="1"/>
          <p:nvPr/>
        </p:nvSpPr>
        <p:spPr>
          <a:xfrm>
            <a:off x="5638800" y="3276600"/>
            <a:ext cx="533400" cy="215444"/>
          </a:xfrm>
          <a:prstGeom prst="rect">
            <a:avLst/>
          </a:prstGeom>
          <a:noFill/>
          <a:ln>
            <a:noFill/>
          </a:ln>
        </p:spPr>
        <p:txBody>
          <a:bodyPr wrap="square" rtlCol="0">
            <a:spAutoFit/>
          </a:bodyPr>
          <a:lstStyle/>
          <a:p>
            <a:r>
              <a:rPr lang="en-US" sz="800" dirty="0" smtClean="0"/>
              <a:t>SAB[1]</a:t>
            </a:r>
            <a:endParaRPr lang="en-US" sz="800" dirty="0"/>
          </a:p>
        </p:txBody>
      </p:sp>
      <p:sp>
        <p:nvSpPr>
          <p:cNvPr id="41" name="TextBox 40"/>
          <p:cNvSpPr txBox="1"/>
          <p:nvPr/>
        </p:nvSpPr>
        <p:spPr>
          <a:xfrm>
            <a:off x="6248400" y="3581400"/>
            <a:ext cx="533400" cy="215444"/>
          </a:xfrm>
          <a:prstGeom prst="rect">
            <a:avLst/>
          </a:prstGeom>
          <a:noFill/>
          <a:ln>
            <a:noFill/>
          </a:ln>
        </p:spPr>
        <p:txBody>
          <a:bodyPr wrap="square" rtlCol="0">
            <a:spAutoFit/>
          </a:bodyPr>
          <a:lstStyle/>
          <a:p>
            <a:r>
              <a:rPr lang="en-US" sz="800" dirty="0" smtClean="0"/>
              <a:t>WAB[1]</a:t>
            </a:r>
            <a:endParaRPr lang="en-US" sz="800" dirty="0"/>
          </a:p>
        </p:txBody>
      </p:sp>
      <p:sp>
        <p:nvSpPr>
          <p:cNvPr id="42" name="TextBox 41"/>
          <p:cNvSpPr txBox="1"/>
          <p:nvPr/>
        </p:nvSpPr>
        <p:spPr>
          <a:xfrm>
            <a:off x="4572000" y="3581400"/>
            <a:ext cx="533400" cy="215444"/>
          </a:xfrm>
          <a:prstGeom prst="rect">
            <a:avLst/>
          </a:prstGeom>
          <a:noFill/>
          <a:ln>
            <a:noFill/>
          </a:ln>
        </p:spPr>
        <p:txBody>
          <a:bodyPr wrap="square" rtlCol="0">
            <a:spAutoFit/>
          </a:bodyPr>
          <a:lstStyle/>
          <a:p>
            <a:r>
              <a:rPr lang="en-US" sz="800" dirty="0" smtClean="0"/>
              <a:t>WA[1]</a:t>
            </a:r>
            <a:endParaRPr lang="en-US" sz="800" dirty="0"/>
          </a:p>
        </p:txBody>
      </p:sp>
      <p:sp>
        <p:nvSpPr>
          <p:cNvPr id="43" name="TextBox 42"/>
          <p:cNvSpPr txBox="1"/>
          <p:nvPr/>
        </p:nvSpPr>
        <p:spPr>
          <a:xfrm>
            <a:off x="4038600" y="3581400"/>
            <a:ext cx="533400" cy="215444"/>
          </a:xfrm>
          <a:prstGeom prst="rect">
            <a:avLst/>
          </a:prstGeom>
          <a:noFill/>
          <a:ln>
            <a:noFill/>
          </a:ln>
        </p:spPr>
        <p:txBody>
          <a:bodyPr wrap="square" rtlCol="0">
            <a:spAutoFit/>
          </a:bodyPr>
          <a:lstStyle/>
          <a:p>
            <a:r>
              <a:rPr lang="en-US" sz="800" dirty="0" smtClean="0"/>
              <a:t>WAB[0]</a:t>
            </a:r>
            <a:endParaRPr lang="en-US" sz="800" dirty="0"/>
          </a:p>
        </p:txBody>
      </p:sp>
      <p:sp>
        <p:nvSpPr>
          <p:cNvPr id="44" name="TextBox 43"/>
          <p:cNvSpPr txBox="1"/>
          <p:nvPr/>
        </p:nvSpPr>
        <p:spPr>
          <a:xfrm>
            <a:off x="2362200" y="3581400"/>
            <a:ext cx="533400" cy="215444"/>
          </a:xfrm>
          <a:prstGeom prst="rect">
            <a:avLst/>
          </a:prstGeom>
          <a:noFill/>
          <a:ln>
            <a:noFill/>
          </a:ln>
        </p:spPr>
        <p:txBody>
          <a:bodyPr wrap="square" rtlCol="0">
            <a:spAutoFit/>
          </a:bodyPr>
          <a:lstStyle/>
          <a:p>
            <a:r>
              <a:rPr lang="en-US" sz="800" dirty="0" smtClean="0"/>
              <a:t>WA[0]</a:t>
            </a:r>
            <a:endParaRPr lang="en-US" sz="800" dirty="0"/>
          </a:p>
        </p:txBody>
      </p:sp>
      <p:sp>
        <p:nvSpPr>
          <p:cNvPr id="45" name="TextBox 44"/>
          <p:cNvSpPr txBox="1"/>
          <p:nvPr/>
        </p:nvSpPr>
        <p:spPr>
          <a:xfrm>
            <a:off x="3200400" y="5867400"/>
            <a:ext cx="533400" cy="215444"/>
          </a:xfrm>
          <a:prstGeom prst="rect">
            <a:avLst/>
          </a:prstGeom>
          <a:noFill/>
          <a:ln>
            <a:noFill/>
          </a:ln>
        </p:spPr>
        <p:txBody>
          <a:bodyPr wrap="square" rtlCol="0">
            <a:spAutoFit/>
          </a:bodyPr>
          <a:lstStyle/>
          <a:p>
            <a:r>
              <a:rPr lang="en-US" sz="800" dirty="0" smtClean="0"/>
              <a:t>Enable</a:t>
            </a:r>
            <a:endParaRPr lang="en-US" sz="800" dirty="0"/>
          </a:p>
        </p:txBody>
      </p:sp>
      <p:sp>
        <p:nvSpPr>
          <p:cNvPr id="46" name="TextBox 45"/>
          <p:cNvSpPr txBox="1"/>
          <p:nvPr/>
        </p:nvSpPr>
        <p:spPr>
          <a:xfrm>
            <a:off x="5410200" y="5867400"/>
            <a:ext cx="533400" cy="215444"/>
          </a:xfrm>
          <a:prstGeom prst="rect">
            <a:avLst/>
          </a:prstGeom>
          <a:noFill/>
          <a:ln>
            <a:noFill/>
          </a:ln>
        </p:spPr>
        <p:txBody>
          <a:bodyPr wrap="square" rtlCol="0">
            <a:spAutoFit/>
          </a:bodyPr>
          <a:lstStyle/>
          <a:p>
            <a:r>
              <a:rPr lang="en-US" sz="800" dirty="0" smtClean="0"/>
              <a:t>Enable</a:t>
            </a:r>
            <a:endParaRPr lang="en-US" sz="800" dirty="0"/>
          </a:p>
        </p:txBody>
      </p:sp>
      <p:sp>
        <p:nvSpPr>
          <p:cNvPr id="47" name="TextBox 46"/>
          <p:cNvSpPr txBox="1"/>
          <p:nvPr/>
        </p:nvSpPr>
        <p:spPr>
          <a:xfrm>
            <a:off x="5943600" y="5194756"/>
            <a:ext cx="533400" cy="215444"/>
          </a:xfrm>
          <a:prstGeom prst="rect">
            <a:avLst/>
          </a:prstGeom>
          <a:noFill/>
          <a:ln>
            <a:noFill/>
          </a:ln>
        </p:spPr>
        <p:txBody>
          <a:bodyPr wrap="square" rtlCol="0">
            <a:spAutoFit/>
          </a:bodyPr>
          <a:lstStyle/>
          <a:p>
            <a:r>
              <a:rPr lang="en-US" sz="800" dirty="0" smtClean="0"/>
              <a:t>SAOB[1]</a:t>
            </a:r>
            <a:endParaRPr lang="en-US" sz="800" dirty="0"/>
          </a:p>
        </p:txBody>
      </p:sp>
      <p:sp>
        <p:nvSpPr>
          <p:cNvPr id="48" name="TextBox 47"/>
          <p:cNvSpPr txBox="1"/>
          <p:nvPr/>
        </p:nvSpPr>
        <p:spPr>
          <a:xfrm>
            <a:off x="4953000" y="5270956"/>
            <a:ext cx="533400" cy="215444"/>
          </a:xfrm>
          <a:prstGeom prst="rect">
            <a:avLst/>
          </a:prstGeom>
          <a:noFill/>
          <a:ln>
            <a:noFill/>
          </a:ln>
        </p:spPr>
        <p:txBody>
          <a:bodyPr wrap="square" rtlCol="0">
            <a:spAutoFit/>
          </a:bodyPr>
          <a:lstStyle/>
          <a:p>
            <a:r>
              <a:rPr lang="en-US" sz="800" dirty="0" smtClean="0"/>
              <a:t>SAO[1]</a:t>
            </a:r>
            <a:endParaRPr lang="en-US" sz="800" dirty="0"/>
          </a:p>
        </p:txBody>
      </p:sp>
      <p:sp>
        <p:nvSpPr>
          <p:cNvPr id="49" name="TextBox 48"/>
          <p:cNvSpPr txBox="1"/>
          <p:nvPr/>
        </p:nvSpPr>
        <p:spPr>
          <a:xfrm>
            <a:off x="3733800" y="5206767"/>
            <a:ext cx="533400" cy="215444"/>
          </a:xfrm>
          <a:prstGeom prst="rect">
            <a:avLst/>
          </a:prstGeom>
          <a:noFill/>
          <a:ln>
            <a:noFill/>
          </a:ln>
        </p:spPr>
        <p:txBody>
          <a:bodyPr wrap="square" rtlCol="0">
            <a:spAutoFit/>
          </a:bodyPr>
          <a:lstStyle/>
          <a:p>
            <a:r>
              <a:rPr lang="en-US" sz="800" dirty="0" smtClean="0"/>
              <a:t>SAOB[0]</a:t>
            </a:r>
            <a:endParaRPr lang="en-US" sz="800" dirty="0"/>
          </a:p>
        </p:txBody>
      </p:sp>
      <p:sp>
        <p:nvSpPr>
          <p:cNvPr id="50" name="TextBox 49"/>
          <p:cNvSpPr txBox="1"/>
          <p:nvPr/>
        </p:nvSpPr>
        <p:spPr>
          <a:xfrm>
            <a:off x="2743200" y="5270956"/>
            <a:ext cx="533400" cy="215444"/>
          </a:xfrm>
          <a:prstGeom prst="rect">
            <a:avLst/>
          </a:prstGeom>
          <a:noFill/>
          <a:ln>
            <a:noFill/>
          </a:ln>
        </p:spPr>
        <p:txBody>
          <a:bodyPr wrap="square" rtlCol="0">
            <a:spAutoFit/>
          </a:bodyPr>
          <a:lstStyle/>
          <a:p>
            <a:r>
              <a:rPr lang="en-US" sz="800" dirty="0" smtClean="0"/>
              <a:t>SAO[0]</a:t>
            </a:r>
            <a:endParaRPr lang="en-US" sz="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3" cstate="print"/>
          <a:srcRect/>
          <a:stretch>
            <a:fillRect/>
          </a:stretch>
        </p:blipFill>
        <p:spPr bwMode="auto">
          <a:xfrm>
            <a:off x="-26504" y="0"/>
            <a:ext cx="8740588" cy="1143000"/>
          </a:xfrm>
          <a:prstGeom prst="rect">
            <a:avLst/>
          </a:prstGeom>
          <a:noFill/>
          <a:ln w="9525">
            <a:noFill/>
            <a:miter lim="800000"/>
            <a:headEnd/>
            <a:tailEnd/>
          </a:ln>
        </p:spPr>
      </p:pic>
      <p:pic>
        <p:nvPicPr>
          <p:cNvPr id="10" name="Picture 2"/>
          <p:cNvPicPr>
            <a:picLocks noChangeAspect="1" noChangeArrowheads="1"/>
          </p:cNvPicPr>
          <p:nvPr/>
        </p:nvPicPr>
        <p:blipFill>
          <a:blip r:embed="rId3" cstate="print"/>
          <a:srcRect l="94618" t="19000"/>
          <a:stretch>
            <a:fillRect/>
          </a:stretch>
        </p:blipFill>
        <p:spPr bwMode="auto">
          <a:xfrm>
            <a:off x="1143000" y="304800"/>
            <a:ext cx="6172200" cy="838200"/>
          </a:xfrm>
          <a:prstGeom prst="rect">
            <a:avLst/>
          </a:prstGeom>
          <a:noFill/>
          <a:ln w="9525">
            <a:noFill/>
            <a:miter lim="800000"/>
            <a:headEnd/>
            <a:tailEnd/>
          </a:ln>
        </p:spPr>
      </p:pic>
      <p:sp>
        <p:nvSpPr>
          <p:cNvPr id="2" name="Title 1"/>
          <p:cNvSpPr>
            <a:spLocks noGrp="1"/>
          </p:cNvSpPr>
          <p:nvPr>
            <p:ph type="title"/>
          </p:nvPr>
        </p:nvSpPr>
        <p:spPr>
          <a:xfrm>
            <a:off x="457200" y="152400"/>
            <a:ext cx="8229600" cy="1143000"/>
          </a:xfrm>
        </p:spPr>
        <p:txBody>
          <a:bodyPr/>
          <a:lstStyle/>
          <a:p>
            <a:r>
              <a:rPr lang="en-US" dirty="0" smtClean="0"/>
              <a:t>Claim</a:t>
            </a:r>
            <a:endParaRPr lang="en-US" dirty="0"/>
          </a:p>
        </p:txBody>
      </p:sp>
      <p:sp>
        <p:nvSpPr>
          <p:cNvPr id="4" name="Content Placeholder 2"/>
          <p:cNvSpPr txBox="1">
            <a:spLocks/>
          </p:cNvSpPr>
          <p:nvPr/>
        </p:nvSpPr>
        <p:spPr>
          <a:xfrm>
            <a:off x="457200" y="4267200"/>
            <a:ext cx="8229600" cy="2057400"/>
          </a:xfrm>
          <a:prstGeom prst="rect">
            <a:avLst/>
          </a:prstGeom>
        </p:spPr>
        <p:txBody>
          <a:bodyPr vert="horz" lIns="91440" tIns="45720" rIns="91440" bIns="45720" rtlCol="0" anchor="t">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6" name="Straight Connector 5"/>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a:stCxn id="8"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11" name="Picture 2"/>
          <p:cNvPicPr>
            <a:picLocks noChangeAspect="1" noChangeArrowheads="1"/>
          </p:cNvPicPr>
          <p:nvPr/>
        </p:nvPicPr>
        <p:blipFill>
          <a:blip r:embed="rId3" cstate="print"/>
          <a:srcRect l="78765" r="2615"/>
          <a:stretch>
            <a:fillRect/>
          </a:stretch>
        </p:blipFill>
        <p:spPr bwMode="auto">
          <a:xfrm>
            <a:off x="7516516" y="0"/>
            <a:ext cx="1627484" cy="1143000"/>
          </a:xfrm>
          <a:prstGeom prst="rect">
            <a:avLst/>
          </a:prstGeom>
          <a:noFill/>
          <a:ln w="9525">
            <a:noFill/>
            <a:miter lim="800000"/>
            <a:headEnd/>
            <a:tailEnd/>
          </a:ln>
        </p:spPr>
      </p:pic>
      <p:pic>
        <p:nvPicPr>
          <p:cNvPr id="12" name="Picture 2"/>
          <p:cNvPicPr>
            <a:picLocks noChangeAspect="1" noChangeArrowheads="1"/>
          </p:cNvPicPr>
          <p:nvPr/>
        </p:nvPicPr>
        <p:blipFill>
          <a:blip r:embed="rId3" cstate="print"/>
          <a:srcRect l="94618"/>
          <a:stretch>
            <a:fillRect/>
          </a:stretch>
        </p:blipFill>
        <p:spPr bwMode="auto">
          <a:xfrm>
            <a:off x="7149548" y="0"/>
            <a:ext cx="470452" cy="1143000"/>
          </a:xfrm>
          <a:prstGeom prst="rect">
            <a:avLst/>
          </a:prstGeom>
          <a:noFill/>
          <a:ln w="9525">
            <a:noFill/>
            <a:miter lim="800000"/>
            <a:headEnd/>
            <a:tailEnd/>
          </a:ln>
        </p:spPr>
      </p:pic>
      <p:cxnSp>
        <p:nvCxnSpPr>
          <p:cNvPr id="13" name="Straight Connector 12"/>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752600" y="1981200"/>
            <a:ext cx="5715000" cy="3323987"/>
          </a:xfrm>
          <a:prstGeom prst="rect">
            <a:avLst/>
          </a:prstGeom>
          <a:noFill/>
        </p:spPr>
        <p:txBody>
          <a:bodyPr wrap="square" rtlCol="0">
            <a:spAutoFit/>
          </a:bodyPr>
          <a:lstStyle/>
          <a:p>
            <a:pPr marL="514350" indent="-514350">
              <a:lnSpc>
                <a:spcPct val="150000"/>
              </a:lnSpc>
              <a:buFont typeface="+mj-lt"/>
              <a:buAutoNum type="arabicPeriod"/>
            </a:pPr>
            <a:r>
              <a:rPr lang="en-US" sz="2800" dirty="0" smtClean="0"/>
              <a:t>SRAM Architecture</a:t>
            </a:r>
          </a:p>
          <a:p>
            <a:pPr marL="514350" indent="-514350">
              <a:lnSpc>
                <a:spcPct val="150000"/>
              </a:lnSpc>
              <a:buFont typeface="+mj-lt"/>
              <a:buAutoNum type="arabicPeriod"/>
            </a:pPr>
            <a:r>
              <a:rPr lang="en-US" sz="2800" dirty="0" err="1" smtClean="0"/>
              <a:t>Bitcell</a:t>
            </a:r>
            <a:r>
              <a:rPr lang="en-US" sz="2800" dirty="0" smtClean="0"/>
              <a:t> Optimizations</a:t>
            </a:r>
          </a:p>
          <a:p>
            <a:pPr marL="514350" indent="-514350">
              <a:lnSpc>
                <a:spcPct val="150000"/>
              </a:lnSpc>
              <a:buFont typeface="+mj-lt"/>
              <a:buAutoNum type="arabicPeriod"/>
            </a:pPr>
            <a:r>
              <a:rPr lang="en-US" sz="2800" dirty="0" smtClean="0"/>
              <a:t>SRAM Model Simulations</a:t>
            </a:r>
          </a:p>
          <a:p>
            <a:pPr marL="514350" indent="-514350">
              <a:lnSpc>
                <a:spcPct val="150000"/>
              </a:lnSpc>
              <a:buFont typeface="+mj-lt"/>
              <a:buAutoNum type="arabicPeriod"/>
            </a:pPr>
            <a:r>
              <a:rPr lang="en-US" sz="2800" dirty="0" smtClean="0"/>
              <a:t>Layout Optimizations</a:t>
            </a:r>
          </a:p>
          <a:p>
            <a:pPr marL="514350" indent="-514350">
              <a:lnSpc>
                <a:spcPct val="150000"/>
              </a:lnSpc>
              <a:buFont typeface="+mj-lt"/>
              <a:buAutoNum type="arabicPeriod"/>
            </a:pPr>
            <a:r>
              <a:rPr lang="en-US" sz="2800" dirty="0" smtClean="0"/>
              <a:t>Results and Further Work</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childTnLst>
                                    <p:set>
                                      <p:cBhvr override="childStyle">
                                        <p:cTn id="6" dur="indefinite"/>
                                        <p:tgtEl>
                                          <p:spTgt spid="16">
                                            <p:txEl>
                                              <p:pRg st="4" end="4"/>
                                            </p:txEl>
                                          </p:spTgt>
                                        </p:tgtEl>
                                        <p:attrNameLst>
                                          <p:attrName>style.fontWeight</p:attrName>
                                        </p:attrNameLst>
                                      </p:cBhvr>
                                      <p:to>
                                        <p:strVal val="bold"/>
                                      </p:to>
                                    </p:set>
                                  </p:childTnLst>
                                </p:cTn>
                              </p:par>
                              <p:par>
                                <p:cTn id="7" presetID="3" presetClass="emph" presetSubtype="1" nodeType="withEffect">
                                  <p:stCondLst>
                                    <p:cond delay="0"/>
                                  </p:stCondLst>
                                  <p:childTnLst>
                                    <p:set>
                                      <p:cBhvr override="childStyle">
                                        <p:cTn id="8" dur="indefinite"/>
                                        <p:tgtEl>
                                          <p:spTgt spid="16">
                                            <p:txEl>
                                              <p:pRg st="4" end="4"/>
                                            </p:txEl>
                                          </p:spTgt>
                                        </p:tgtEl>
                                        <p:attrNameLst>
                                          <p:attrName>style.color</p:attrName>
                                        </p:attrNameLst>
                                      </p:cBhvr>
                                      <p:to>
                                        <p:clrVal>
                                          <a:srgbClr val="EE8318"/>
                                        </p:clrVal>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stCxn id="11"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17" name="Picture 2"/>
          <p:cNvPicPr>
            <a:picLocks noChangeAspect="1" noChangeArrowheads="1"/>
          </p:cNvPicPr>
          <p:nvPr/>
        </p:nvPicPr>
        <p:blipFill>
          <a:blip r:embed="rId3" cstate="print"/>
          <a:srcRect/>
          <a:stretch>
            <a:fillRect/>
          </a:stretch>
        </p:blipFill>
        <p:spPr bwMode="auto">
          <a:xfrm>
            <a:off x="-26504" y="0"/>
            <a:ext cx="8740588" cy="1143000"/>
          </a:xfrm>
          <a:prstGeom prst="rect">
            <a:avLst/>
          </a:prstGeom>
          <a:noFill/>
          <a:ln w="9525">
            <a:noFill/>
            <a:miter lim="800000"/>
            <a:headEnd/>
            <a:tailEnd/>
          </a:ln>
        </p:spPr>
      </p:pic>
      <p:pic>
        <p:nvPicPr>
          <p:cNvPr id="18" name="Picture 2"/>
          <p:cNvPicPr>
            <a:picLocks noChangeAspect="1" noChangeArrowheads="1"/>
          </p:cNvPicPr>
          <p:nvPr/>
        </p:nvPicPr>
        <p:blipFill>
          <a:blip r:embed="rId3" cstate="print"/>
          <a:srcRect l="94618" t="19000"/>
          <a:stretch>
            <a:fillRect/>
          </a:stretch>
        </p:blipFill>
        <p:spPr bwMode="auto">
          <a:xfrm>
            <a:off x="1143000" y="304800"/>
            <a:ext cx="6172200" cy="838200"/>
          </a:xfrm>
          <a:prstGeom prst="rect">
            <a:avLst/>
          </a:prstGeom>
          <a:noFill/>
          <a:ln w="9525">
            <a:noFill/>
            <a:miter lim="800000"/>
            <a:headEnd/>
            <a:tailEnd/>
          </a:ln>
        </p:spPr>
      </p:pic>
      <p:pic>
        <p:nvPicPr>
          <p:cNvPr id="19" name="Picture 2"/>
          <p:cNvPicPr>
            <a:picLocks noChangeAspect="1" noChangeArrowheads="1"/>
          </p:cNvPicPr>
          <p:nvPr/>
        </p:nvPicPr>
        <p:blipFill>
          <a:blip r:embed="rId3" cstate="print"/>
          <a:srcRect l="78765" r="2615"/>
          <a:stretch>
            <a:fillRect/>
          </a:stretch>
        </p:blipFill>
        <p:spPr bwMode="auto">
          <a:xfrm>
            <a:off x="7516516" y="0"/>
            <a:ext cx="1627484" cy="1143000"/>
          </a:xfrm>
          <a:prstGeom prst="rect">
            <a:avLst/>
          </a:prstGeom>
          <a:noFill/>
          <a:ln w="9525">
            <a:noFill/>
            <a:miter lim="800000"/>
            <a:headEnd/>
            <a:tailEnd/>
          </a:ln>
        </p:spPr>
      </p:pic>
      <p:pic>
        <p:nvPicPr>
          <p:cNvPr id="20" name="Picture 2"/>
          <p:cNvPicPr>
            <a:picLocks noChangeAspect="1" noChangeArrowheads="1"/>
          </p:cNvPicPr>
          <p:nvPr/>
        </p:nvPicPr>
        <p:blipFill>
          <a:blip r:embed="rId3" cstate="print"/>
          <a:srcRect l="94618"/>
          <a:stretch>
            <a:fillRect/>
          </a:stretch>
        </p:blipFill>
        <p:spPr bwMode="auto">
          <a:xfrm>
            <a:off x="7149548" y="0"/>
            <a:ext cx="470452" cy="1143000"/>
          </a:xfrm>
          <a:prstGeom prst="rect">
            <a:avLst/>
          </a:prstGeom>
          <a:noFill/>
          <a:ln w="9525">
            <a:noFill/>
            <a:miter lim="800000"/>
            <a:headEnd/>
            <a:tailEnd/>
          </a:ln>
        </p:spPr>
      </p:pic>
      <p:cxnSp>
        <p:nvCxnSpPr>
          <p:cNvPr id="5" name="Straight Connector 4"/>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2" name="Title 1"/>
          <p:cNvSpPr txBox="1">
            <a:spLocks/>
          </p:cNvSpPr>
          <p:nvPr/>
        </p:nvSpPr>
        <p:spPr>
          <a:xfrm>
            <a:off x="457200" y="1524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Results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4" name="TextBox 13"/>
          <p:cNvSpPr txBox="1"/>
          <p:nvPr/>
        </p:nvSpPr>
        <p:spPr>
          <a:xfrm>
            <a:off x="533400" y="1981200"/>
            <a:ext cx="8077200" cy="3323987"/>
          </a:xfrm>
          <a:prstGeom prst="rect">
            <a:avLst/>
          </a:prstGeom>
          <a:noFill/>
        </p:spPr>
        <p:txBody>
          <a:bodyPr wrap="square" rtlCol="0">
            <a:spAutoFit/>
          </a:bodyPr>
          <a:lstStyle/>
          <a:p>
            <a:pPr>
              <a:lnSpc>
                <a:spcPct val="150000"/>
              </a:lnSpc>
              <a:buFont typeface="Arial" pitchFamily="34" charset="0"/>
              <a:buChar char="•"/>
            </a:pPr>
            <a:r>
              <a:rPr lang="en-US" sz="2800" dirty="0" smtClean="0"/>
              <a:t> verified functionality at </a:t>
            </a:r>
          </a:p>
          <a:p>
            <a:pPr lvl="1">
              <a:lnSpc>
                <a:spcPct val="150000"/>
              </a:lnSpc>
              <a:buFont typeface="Arial" pitchFamily="34" charset="0"/>
              <a:buChar char="•"/>
            </a:pPr>
            <a:r>
              <a:rPr lang="en-US" sz="2800" dirty="0" smtClean="0"/>
              <a:t> all process corners (TT, FF, FS, SF, SS)</a:t>
            </a:r>
          </a:p>
          <a:p>
            <a:pPr lvl="1">
              <a:lnSpc>
                <a:spcPct val="150000"/>
              </a:lnSpc>
              <a:buFont typeface="Arial" pitchFamily="34" charset="0"/>
              <a:buChar char="•"/>
            </a:pPr>
            <a:r>
              <a:rPr lang="en-US" sz="2800" dirty="0" smtClean="0"/>
              <a:t> VDD = { 0.54, 0.60, 0.66, 1.0, 1.1, 1.2 } volts</a:t>
            </a:r>
          </a:p>
          <a:p>
            <a:pPr lvl="1">
              <a:lnSpc>
                <a:spcPct val="150000"/>
              </a:lnSpc>
              <a:buFont typeface="Arial" pitchFamily="34" charset="0"/>
              <a:buChar char="•"/>
            </a:pPr>
            <a:r>
              <a:rPr lang="en-US" sz="2800" dirty="0" smtClean="0"/>
              <a:t> temp = { 0</a:t>
            </a:r>
            <a:r>
              <a:rPr lang="en-US" sz="2800" b="1" dirty="0" smtClean="0"/>
              <a:t>°</a:t>
            </a:r>
            <a:r>
              <a:rPr lang="en-US" sz="2800" dirty="0" smtClean="0"/>
              <a:t>, 27</a:t>
            </a:r>
            <a:r>
              <a:rPr lang="en-US" sz="2800" b="1" dirty="0" smtClean="0"/>
              <a:t>°</a:t>
            </a:r>
            <a:r>
              <a:rPr lang="en-US" sz="2800" dirty="0" smtClean="0"/>
              <a:t>, 54</a:t>
            </a:r>
            <a:r>
              <a:rPr lang="en-US" sz="2800" b="1" dirty="0" smtClean="0"/>
              <a:t>°</a:t>
            </a:r>
            <a:r>
              <a:rPr lang="en-US" sz="2800" dirty="0" smtClean="0"/>
              <a:t> } Celsius</a:t>
            </a:r>
          </a:p>
          <a:p>
            <a:pPr>
              <a:lnSpc>
                <a:spcPct val="150000"/>
              </a:lnSpc>
              <a:buFont typeface="Arial" pitchFamily="34" charset="0"/>
              <a:buChar char="•"/>
            </a:pPr>
            <a:r>
              <a:rPr lang="en-US" sz="2800" dirty="0" smtClean="0"/>
              <a:t> SS forced a longer clock period for a read</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stCxn id="11"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17" name="Picture 2"/>
          <p:cNvPicPr>
            <a:picLocks noChangeAspect="1" noChangeArrowheads="1"/>
          </p:cNvPicPr>
          <p:nvPr/>
        </p:nvPicPr>
        <p:blipFill>
          <a:blip r:embed="rId3" cstate="print"/>
          <a:srcRect/>
          <a:stretch>
            <a:fillRect/>
          </a:stretch>
        </p:blipFill>
        <p:spPr bwMode="auto">
          <a:xfrm>
            <a:off x="-26504" y="0"/>
            <a:ext cx="8740588" cy="1143000"/>
          </a:xfrm>
          <a:prstGeom prst="rect">
            <a:avLst/>
          </a:prstGeom>
          <a:noFill/>
          <a:ln w="9525">
            <a:noFill/>
            <a:miter lim="800000"/>
            <a:headEnd/>
            <a:tailEnd/>
          </a:ln>
        </p:spPr>
      </p:pic>
      <p:pic>
        <p:nvPicPr>
          <p:cNvPr id="18" name="Picture 2"/>
          <p:cNvPicPr>
            <a:picLocks noChangeAspect="1" noChangeArrowheads="1"/>
          </p:cNvPicPr>
          <p:nvPr/>
        </p:nvPicPr>
        <p:blipFill>
          <a:blip r:embed="rId3" cstate="print"/>
          <a:srcRect l="94618" t="19000"/>
          <a:stretch>
            <a:fillRect/>
          </a:stretch>
        </p:blipFill>
        <p:spPr bwMode="auto">
          <a:xfrm>
            <a:off x="1143000" y="304800"/>
            <a:ext cx="6172200" cy="838200"/>
          </a:xfrm>
          <a:prstGeom prst="rect">
            <a:avLst/>
          </a:prstGeom>
          <a:noFill/>
          <a:ln w="9525">
            <a:noFill/>
            <a:miter lim="800000"/>
            <a:headEnd/>
            <a:tailEnd/>
          </a:ln>
        </p:spPr>
      </p:pic>
      <p:pic>
        <p:nvPicPr>
          <p:cNvPr id="19" name="Picture 2"/>
          <p:cNvPicPr>
            <a:picLocks noChangeAspect="1" noChangeArrowheads="1"/>
          </p:cNvPicPr>
          <p:nvPr/>
        </p:nvPicPr>
        <p:blipFill>
          <a:blip r:embed="rId3" cstate="print"/>
          <a:srcRect l="78765" r="2615"/>
          <a:stretch>
            <a:fillRect/>
          </a:stretch>
        </p:blipFill>
        <p:spPr bwMode="auto">
          <a:xfrm>
            <a:off x="7516516" y="0"/>
            <a:ext cx="1627484" cy="1143000"/>
          </a:xfrm>
          <a:prstGeom prst="rect">
            <a:avLst/>
          </a:prstGeom>
          <a:noFill/>
          <a:ln w="9525">
            <a:noFill/>
            <a:miter lim="800000"/>
            <a:headEnd/>
            <a:tailEnd/>
          </a:ln>
        </p:spPr>
      </p:pic>
      <p:pic>
        <p:nvPicPr>
          <p:cNvPr id="20" name="Picture 2"/>
          <p:cNvPicPr>
            <a:picLocks noChangeAspect="1" noChangeArrowheads="1"/>
          </p:cNvPicPr>
          <p:nvPr/>
        </p:nvPicPr>
        <p:blipFill>
          <a:blip r:embed="rId3" cstate="print"/>
          <a:srcRect l="94618"/>
          <a:stretch>
            <a:fillRect/>
          </a:stretch>
        </p:blipFill>
        <p:spPr bwMode="auto">
          <a:xfrm>
            <a:off x="7149548" y="0"/>
            <a:ext cx="470452" cy="1143000"/>
          </a:xfrm>
          <a:prstGeom prst="rect">
            <a:avLst/>
          </a:prstGeom>
          <a:noFill/>
          <a:ln w="9525">
            <a:noFill/>
            <a:miter lim="800000"/>
            <a:headEnd/>
            <a:tailEnd/>
          </a:ln>
        </p:spPr>
      </p:pic>
      <p:cxnSp>
        <p:nvCxnSpPr>
          <p:cNvPr id="5" name="Straight Connector 4"/>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2" name="Title 1"/>
          <p:cNvSpPr txBox="1">
            <a:spLocks/>
          </p:cNvSpPr>
          <p:nvPr/>
        </p:nvSpPr>
        <p:spPr>
          <a:xfrm>
            <a:off x="457200" y="1524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Metrics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16" name="Table 15"/>
          <p:cNvGraphicFramePr>
            <a:graphicFrameLocks noGrp="1"/>
          </p:cNvGraphicFramePr>
          <p:nvPr/>
        </p:nvGraphicFramePr>
        <p:xfrm>
          <a:off x="2362200" y="1447800"/>
          <a:ext cx="4876800" cy="4648204"/>
        </p:xfrm>
        <a:graphic>
          <a:graphicData uri="http://schemas.openxmlformats.org/drawingml/2006/table">
            <a:tbl>
              <a:tblPr/>
              <a:tblGrid>
                <a:gridCol w="1743053"/>
                <a:gridCol w="3133747"/>
              </a:tblGrid>
              <a:tr h="422564">
                <a:tc>
                  <a:txBody>
                    <a:bodyPr/>
                    <a:lstStyle/>
                    <a:p>
                      <a:pPr algn="l" fontAlgn="ctr"/>
                      <a:r>
                        <a:rPr lang="en-US" sz="2000" b="0" i="0" u="none" strike="noStrike" dirty="0">
                          <a:solidFill>
                            <a:srgbClr val="000000"/>
                          </a:solidFill>
                          <a:latin typeface="Calibri"/>
                        </a:rPr>
                        <a:t>Total Energy</a:t>
                      </a:r>
                    </a:p>
                  </a:txBody>
                  <a:tcPr marL="9525" marR="9525" marT="9525" marB="0" anchor="ctr">
                    <a:lnL>
                      <a:noFill/>
                    </a:lnL>
                    <a:lnR>
                      <a:noFill/>
                    </a:lnR>
                    <a:lnT>
                      <a:noFill/>
                    </a:lnT>
                    <a:lnB>
                      <a:noFill/>
                    </a:lnB>
                  </a:tcPr>
                </a:tc>
                <a:tc>
                  <a:txBody>
                    <a:bodyPr/>
                    <a:lstStyle/>
                    <a:p>
                      <a:pPr algn="l" fontAlgn="ctr"/>
                      <a:r>
                        <a:rPr lang="en-US" sz="2000" b="0" i="0" u="none" strike="noStrike">
                          <a:solidFill>
                            <a:srgbClr val="000000"/>
                          </a:solidFill>
                          <a:latin typeface="Calibri"/>
                        </a:rPr>
                        <a:t>1.46 pJ</a:t>
                      </a:r>
                    </a:p>
                  </a:txBody>
                  <a:tcPr marL="9525" marR="9525" marT="9525" marB="0" anchor="ctr">
                    <a:lnL>
                      <a:noFill/>
                    </a:lnL>
                    <a:lnR>
                      <a:noFill/>
                    </a:lnR>
                    <a:lnT>
                      <a:noFill/>
                    </a:lnT>
                    <a:lnB>
                      <a:noFill/>
                    </a:lnB>
                  </a:tcPr>
                </a:tc>
              </a:tr>
              <a:tr h="422564">
                <a:tc>
                  <a:txBody>
                    <a:bodyPr/>
                    <a:lstStyle/>
                    <a:p>
                      <a:pPr algn="l" fontAlgn="ctr"/>
                      <a:r>
                        <a:rPr lang="en-US" sz="2000" b="0" i="0" u="none" strike="noStrike">
                          <a:solidFill>
                            <a:srgbClr val="000000"/>
                          </a:solidFill>
                          <a:latin typeface="Calibri"/>
                        </a:rPr>
                        <a:t>Read Energy</a:t>
                      </a:r>
                    </a:p>
                  </a:txBody>
                  <a:tcPr marL="9525" marR="9525" marT="9525" marB="0" anchor="ctr">
                    <a:lnL>
                      <a:noFill/>
                    </a:lnL>
                    <a:lnR>
                      <a:noFill/>
                    </a:lnR>
                    <a:lnT>
                      <a:noFill/>
                    </a:lnT>
                    <a:lnB>
                      <a:noFill/>
                    </a:lnB>
                  </a:tcPr>
                </a:tc>
                <a:tc>
                  <a:txBody>
                    <a:bodyPr/>
                    <a:lstStyle/>
                    <a:p>
                      <a:pPr algn="l" fontAlgn="ctr"/>
                      <a:r>
                        <a:rPr lang="en-US" sz="2000" b="0" i="0" u="none" strike="noStrike">
                          <a:solidFill>
                            <a:srgbClr val="000000"/>
                          </a:solidFill>
                          <a:latin typeface="Calibri"/>
                        </a:rPr>
                        <a:t>1.43 pJ</a:t>
                      </a:r>
                    </a:p>
                  </a:txBody>
                  <a:tcPr marL="9525" marR="9525" marT="9525" marB="0" anchor="ctr">
                    <a:lnL>
                      <a:noFill/>
                    </a:lnL>
                    <a:lnR>
                      <a:noFill/>
                    </a:lnR>
                    <a:lnT>
                      <a:noFill/>
                    </a:lnT>
                    <a:lnB>
                      <a:noFill/>
                    </a:lnB>
                  </a:tcPr>
                </a:tc>
              </a:tr>
              <a:tr h="422564">
                <a:tc>
                  <a:txBody>
                    <a:bodyPr/>
                    <a:lstStyle/>
                    <a:p>
                      <a:pPr algn="l" fontAlgn="ctr"/>
                      <a:r>
                        <a:rPr lang="en-US" sz="2000" b="0" i="0" u="none" strike="noStrike" dirty="0">
                          <a:solidFill>
                            <a:srgbClr val="000000"/>
                          </a:solidFill>
                          <a:latin typeface="Calibri"/>
                        </a:rPr>
                        <a:t>Write Energy</a:t>
                      </a:r>
                    </a:p>
                  </a:txBody>
                  <a:tcPr marL="9525" marR="9525" marT="9525" marB="0" anchor="ctr">
                    <a:lnL>
                      <a:noFill/>
                    </a:lnL>
                    <a:lnR>
                      <a:noFill/>
                    </a:lnR>
                    <a:lnT>
                      <a:noFill/>
                    </a:lnT>
                    <a:lnB>
                      <a:noFill/>
                    </a:lnB>
                  </a:tcPr>
                </a:tc>
                <a:tc>
                  <a:txBody>
                    <a:bodyPr/>
                    <a:lstStyle/>
                    <a:p>
                      <a:pPr algn="l" fontAlgn="ctr"/>
                      <a:r>
                        <a:rPr lang="en-US" sz="2000" b="0" i="0" u="none" strike="noStrike">
                          <a:solidFill>
                            <a:srgbClr val="000000"/>
                          </a:solidFill>
                          <a:latin typeface="Calibri"/>
                        </a:rPr>
                        <a:t>1.57 pJ</a:t>
                      </a:r>
                    </a:p>
                  </a:txBody>
                  <a:tcPr marL="9525" marR="9525" marT="9525" marB="0" anchor="ctr">
                    <a:lnL>
                      <a:noFill/>
                    </a:lnL>
                    <a:lnR>
                      <a:noFill/>
                    </a:lnR>
                    <a:lnT>
                      <a:noFill/>
                    </a:lnT>
                    <a:lnB>
                      <a:noFill/>
                    </a:lnB>
                  </a:tcPr>
                </a:tc>
              </a:tr>
              <a:tr h="422564">
                <a:tc>
                  <a:txBody>
                    <a:bodyPr/>
                    <a:lstStyle/>
                    <a:p>
                      <a:pPr algn="l" fontAlgn="ctr"/>
                      <a:r>
                        <a:rPr lang="en-US" sz="2000" b="0" i="0" u="none" strike="noStrike">
                          <a:solidFill>
                            <a:srgbClr val="000000"/>
                          </a:solidFill>
                          <a:latin typeface="Calibri"/>
                        </a:rPr>
                        <a:t>Read Delay</a:t>
                      </a:r>
                    </a:p>
                  </a:txBody>
                  <a:tcPr marL="9525" marR="9525" marT="9525" marB="0" anchor="ctr">
                    <a:lnL>
                      <a:noFill/>
                    </a:lnL>
                    <a:lnR>
                      <a:noFill/>
                    </a:lnR>
                    <a:lnT>
                      <a:noFill/>
                    </a:lnT>
                    <a:lnB>
                      <a:noFill/>
                    </a:lnB>
                  </a:tcPr>
                </a:tc>
                <a:tc>
                  <a:txBody>
                    <a:bodyPr/>
                    <a:lstStyle/>
                    <a:p>
                      <a:pPr algn="l" fontAlgn="ctr"/>
                      <a:r>
                        <a:rPr lang="en-US" sz="2000" b="0" i="0" u="none" strike="noStrike">
                          <a:solidFill>
                            <a:srgbClr val="000000"/>
                          </a:solidFill>
                          <a:latin typeface="Calibri"/>
                        </a:rPr>
                        <a:t>2.9 ns</a:t>
                      </a:r>
                    </a:p>
                  </a:txBody>
                  <a:tcPr marL="9525" marR="9525" marT="9525" marB="0" anchor="ctr">
                    <a:lnL>
                      <a:noFill/>
                    </a:lnL>
                    <a:lnR>
                      <a:noFill/>
                    </a:lnR>
                    <a:lnT>
                      <a:noFill/>
                    </a:lnT>
                    <a:lnB>
                      <a:noFill/>
                    </a:lnB>
                  </a:tcPr>
                </a:tc>
              </a:tr>
              <a:tr h="422564">
                <a:tc>
                  <a:txBody>
                    <a:bodyPr/>
                    <a:lstStyle/>
                    <a:p>
                      <a:pPr algn="l" fontAlgn="ctr"/>
                      <a:r>
                        <a:rPr lang="en-US" sz="2000" b="0" i="0" u="none" strike="noStrike">
                          <a:solidFill>
                            <a:srgbClr val="000000"/>
                          </a:solidFill>
                          <a:latin typeface="Calibri"/>
                        </a:rPr>
                        <a:t>Write Delay</a:t>
                      </a:r>
                    </a:p>
                  </a:txBody>
                  <a:tcPr marL="9525" marR="9525" marT="9525" marB="0" anchor="ctr">
                    <a:lnL>
                      <a:noFill/>
                    </a:lnL>
                    <a:lnR>
                      <a:noFill/>
                    </a:lnR>
                    <a:lnT>
                      <a:noFill/>
                    </a:lnT>
                    <a:lnB>
                      <a:noFill/>
                    </a:lnB>
                  </a:tcPr>
                </a:tc>
                <a:tc>
                  <a:txBody>
                    <a:bodyPr/>
                    <a:lstStyle/>
                    <a:p>
                      <a:pPr algn="l" fontAlgn="ctr"/>
                      <a:r>
                        <a:rPr lang="en-US" sz="2000" b="0" i="0" u="none" strike="noStrike">
                          <a:solidFill>
                            <a:srgbClr val="000000"/>
                          </a:solidFill>
                          <a:latin typeface="Calibri"/>
                        </a:rPr>
                        <a:t>1.97 ns</a:t>
                      </a:r>
                    </a:p>
                  </a:txBody>
                  <a:tcPr marL="9525" marR="9525" marT="9525" marB="0" anchor="ctr">
                    <a:lnL>
                      <a:noFill/>
                    </a:lnL>
                    <a:lnR>
                      <a:noFill/>
                    </a:lnR>
                    <a:lnT>
                      <a:noFill/>
                    </a:lnT>
                    <a:lnB>
                      <a:noFill/>
                    </a:lnB>
                  </a:tcPr>
                </a:tc>
              </a:tr>
              <a:tr h="422564">
                <a:tc>
                  <a:txBody>
                    <a:bodyPr/>
                    <a:lstStyle/>
                    <a:p>
                      <a:pPr algn="l" fontAlgn="ctr"/>
                      <a:r>
                        <a:rPr lang="en-US" sz="2000" b="0" i="0" u="none" strike="noStrike">
                          <a:solidFill>
                            <a:srgbClr val="000000"/>
                          </a:solidFill>
                          <a:latin typeface="Calibri"/>
                        </a:rPr>
                        <a:t>Total Delay</a:t>
                      </a:r>
                    </a:p>
                  </a:txBody>
                  <a:tcPr marL="9525" marR="9525" marT="9525" marB="0" anchor="ctr">
                    <a:lnL>
                      <a:noFill/>
                    </a:lnL>
                    <a:lnR>
                      <a:noFill/>
                    </a:lnR>
                    <a:lnT>
                      <a:noFill/>
                    </a:lnT>
                    <a:lnB>
                      <a:noFill/>
                    </a:lnB>
                  </a:tcPr>
                </a:tc>
                <a:tc>
                  <a:txBody>
                    <a:bodyPr/>
                    <a:lstStyle/>
                    <a:p>
                      <a:pPr algn="l" fontAlgn="ctr"/>
                      <a:r>
                        <a:rPr lang="en-US" sz="2000" b="0" i="0" u="none" strike="noStrike">
                          <a:solidFill>
                            <a:srgbClr val="000000"/>
                          </a:solidFill>
                          <a:latin typeface="Calibri"/>
                        </a:rPr>
                        <a:t>2.9 ns</a:t>
                      </a:r>
                    </a:p>
                  </a:txBody>
                  <a:tcPr marL="9525" marR="9525" marT="9525" marB="0" anchor="ctr">
                    <a:lnL>
                      <a:noFill/>
                    </a:lnL>
                    <a:lnR>
                      <a:noFill/>
                    </a:lnR>
                    <a:lnT>
                      <a:noFill/>
                    </a:lnT>
                    <a:lnB>
                      <a:noFill/>
                    </a:lnB>
                  </a:tcPr>
                </a:tc>
              </a:tr>
              <a:tr h="422564">
                <a:tc>
                  <a:txBody>
                    <a:bodyPr/>
                    <a:lstStyle/>
                    <a:p>
                      <a:pPr algn="l" fontAlgn="ctr"/>
                      <a:r>
                        <a:rPr lang="en-US" sz="2000" b="0" i="0" u="none" strike="noStrike">
                          <a:solidFill>
                            <a:srgbClr val="000000"/>
                          </a:solidFill>
                          <a:latin typeface="Calibri"/>
                        </a:rPr>
                        <a:t>Idle Power</a:t>
                      </a:r>
                    </a:p>
                  </a:txBody>
                  <a:tcPr marL="9525" marR="9525" marT="9525" marB="0" anchor="ctr">
                    <a:lnL>
                      <a:noFill/>
                    </a:lnL>
                    <a:lnR>
                      <a:noFill/>
                    </a:lnR>
                    <a:lnT>
                      <a:noFill/>
                    </a:lnT>
                    <a:lnB>
                      <a:noFill/>
                    </a:lnB>
                  </a:tcPr>
                </a:tc>
                <a:tc>
                  <a:txBody>
                    <a:bodyPr/>
                    <a:lstStyle/>
                    <a:p>
                      <a:pPr algn="l" fontAlgn="ctr"/>
                      <a:r>
                        <a:rPr lang="en-US" sz="2000" b="0" i="0" u="none" strike="noStrike">
                          <a:solidFill>
                            <a:srgbClr val="000000"/>
                          </a:solidFill>
                          <a:latin typeface="Calibri"/>
                        </a:rPr>
                        <a:t>208 µW</a:t>
                      </a:r>
                    </a:p>
                  </a:txBody>
                  <a:tcPr marL="9525" marR="9525" marT="9525" marB="0" anchor="ctr">
                    <a:lnL>
                      <a:noFill/>
                    </a:lnL>
                    <a:lnR>
                      <a:noFill/>
                    </a:lnR>
                    <a:lnT>
                      <a:noFill/>
                    </a:lnT>
                    <a:lnB>
                      <a:noFill/>
                    </a:lnB>
                  </a:tcPr>
                </a:tc>
              </a:tr>
              <a:tr h="422564">
                <a:tc>
                  <a:txBody>
                    <a:bodyPr/>
                    <a:lstStyle/>
                    <a:p>
                      <a:pPr algn="l" fontAlgn="ctr"/>
                      <a:r>
                        <a:rPr lang="en-US" sz="2000" b="0" i="0" u="none" strike="noStrike">
                          <a:solidFill>
                            <a:srgbClr val="000000"/>
                          </a:solidFill>
                          <a:latin typeface="Calibri"/>
                        </a:rPr>
                        <a:t>Sleep Power</a:t>
                      </a:r>
                    </a:p>
                  </a:txBody>
                  <a:tcPr marL="9525" marR="9525" marT="9525" marB="0" anchor="ctr">
                    <a:lnL>
                      <a:noFill/>
                    </a:lnL>
                    <a:lnR>
                      <a:noFill/>
                    </a:lnR>
                    <a:lnT>
                      <a:noFill/>
                    </a:lnT>
                    <a:lnB>
                      <a:noFill/>
                    </a:lnB>
                  </a:tcPr>
                </a:tc>
                <a:tc>
                  <a:txBody>
                    <a:bodyPr/>
                    <a:lstStyle/>
                    <a:p>
                      <a:pPr algn="l" fontAlgn="ctr"/>
                      <a:r>
                        <a:rPr lang="en-US" sz="2000" b="0" i="0" u="none" strike="noStrike">
                          <a:solidFill>
                            <a:srgbClr val="000000"/>
                          </a:solidFill>
                          <a:latin typeface="Calibri"/>
                        </a:rPr>
                        <a:t>99.2 µW</a:t>
                      </a:r>
                    </a:p>
                  </a:txBody>
                  <a:tcPr marL="9525" marR="9525" marT="9525" marB="0" anchor="ctr">
                    <a:lnL>
                      <a:noFill/>
                    </a:lnL>
                    <a:lnR>
                      <a:noFill/>
                    </a:lnR>
                    <a:lnT>
                      <a:noFill/>
                    </a:lnT>
                    <a:lnB>
                      <a:noFill/>
                    </a:lnB>
                  </a:tcPr>
                </a:tc>
              </a:tr>
              <a:tr h="422564">
                <a:tc>
                  <a:txBody>
                    <a:bodyPr/>
                    <a:lstStyle/>
                    <a:p>
                      <a:pPr algn="l" fontAlgn="ctr"/>
                      <a:r>
                        <a:rPr lang="en-US" sz="2000" b="0" i="0" u="none" strike="noStrike">
                          <a:solidFill>
                            <a:srgbClr val="000000"/>
                          </a:solidFill>
                          <a:latin typeface="Calibri"/>
                        </a:rPr>
                        <a:t>Bitcell Area</a:t>
                      </a:r>
                    </a:p>
                  </a:txBody>
                  <a:tcPr marL="9525" marR="9525" marT="9525" marB="0" anchor="ctr">
                    <a:lnL>
                      <a:noFill/>
                    </a:lnL>
                    <a:lnR>
                      <a:noFill/>
                    </a:lnR>
                    <a:lnT>
                      <a:noFill/>
                    </a:lnT>
                    <a:lnB>
                      <a:noFill/>
                    </a:lnB>
                  </a:tcPr>
                </a:tc>
                <a:tc>
                  <a:txBody>
                    <a:bodyPr/>
                    <a:lstStyle/>
                    <a:p>
                      <a:pPr algn="l" fontAlgn="ctr"/>
                      <a:r>
                        <a:rPr lang="en-US" sz="2000" b="0" i="0" u="none" strike="noStrike">
                          <a:solidFill>
                            <a:srgbClr val="000000"/>
                          </a:solidFill>
                          <a:latin typeface="Calibri"/>
                        </a:rPr>
                        <a:t>0.819 µm</a:t>
                      </a:r>
                      <a:r>
                        <a:rPr lang="en-US" sz="2000" b="0" i="0" u="none" strike="noStrike" baseline="30000">
                          <a:solidFill>
                            <a:srgbClr val="000000"/>
                          </a:solidFill>
                          <a:latin typeface="Calibri"/>
                        </a:rPr>
                        <a:t>2</a:t>
                      </a:r>
                      <a:endParaRPr lang="en-US" sz="2000" b="0" i="0" u="none" strike="noStrike">
                        <a:solidFill>
                          <a:srgbClr val="000000"/>
                        </a:solidFill>
                        <a:latin typeface="Calibri"/>
                      </a:endParaRPr>
                    </a:p>
                  </a:txBody>
                  <a:tcPr marL="9525" marR="9525" marT="9525" marB="0" anchor="ctr">
                    <a:lnL>
                      <a:noFill/>
                    </a:lnL>
                    <a:lnR>
                      <a:noFill/>
                    </a:lnR>
                    <a:lnT>
                      <a:noFill/>
                    </a:lnT>
                    <a:lnB>
                      <a:noFill/>
                    </a:lnB>
                  </a:tcPr>
                </a:tc>
              </a:tr>
              <a:tr h="422564">
                <a:tc>
                  <a:txBody>
                    <a:bodyPr/>
                    <a:lstStyle/>
                    <a:p>
                      <a:pPr algn="l" fontAlgn="ctr"/>
                      <a:r>
                        <a:rPr lang="en-US" sz="2000" b="0" i="0" u="none" strike="noStrike">
                          <a:solidFill>
                            <a:srgbClr val="000000"/>
                          </a:solidFill>
                          <a:latin typeface="Calibri"/>
                        </a:rPr>
                        <a:t>Total Area</a:t>
                      </a:r>
                    </a:p>
                  </a:txBody>
                  <a:tcPr marL="9525" marR="9525" marT="9525" marB="0" anchor="ctr">
                    <a:lnL>
                      <a:noFill/>
                    </a:lnL>
                    <a:lnR>
                      <a:noFill/>
                    </a:lnR>
                    <a:lnT>
                      <a:noFill/>
                    </a:lnT>
                    <a:lnB>
                      <a:noFill/>
                    </a:lnB>
                  </a:tcPr>
                </a:tc>
                <a:tc>
                  <a:txBody>
                    <a:bodyPr/>
                    <a:lstStyle/>
                    <a:p>
                      <a:pPr algn="l" fontAlgn="ctr"/>
                      <a:r>
                        <a:rPr lang="en-US" sz="2000" b="0" i="0" u="none" strike="noStrike">
                          <a:solidFill>
                            <a:srgbClr val="000000"/>
                          </a:solidFill>
                          <a:latin typeface="Calibri"/>
                        </a:rPr>
                        <a:t>1.04 mm</a:t>
                      </a:r>
                      <a:r>
                        <a:rPr lang="en-US" sz="2000" b="0" i="0" u="none" strike="noStrike" baseline="30000">
                          <a:solidFill>
                            <a:srgbClr val="000000"/>
                          </a:solidFill>
                          <a:latin typeface="Calibri"/>
                        </a:rPr>
                        <a:t>2</a:t>
                      </a:r>
                      <a:endParaRPr lang="en-US" sz="2000" b="0" i="0" u="none" strike="noStrike">
                        <a:solidFill>
                          <a:srgbClr val="000000"/>
                        </a:solidFill>
                        <a:latin typeface="Calibri"/>
                      </a:endParaRPr>
                    </a:p>
                  </a:txBody>
                  <a:tcPr marL="9525" marR="9525" marT="9525" marB="0" anchor="ctr">
                    <a:lnL>
                      <a:noFill/>
                    </a:lnL>
                    <a:lnR>
                      <a:noFill/>
                    </a:lnR>
                    <a:lnT>
                      <a:noFill/>
                    </a:lnT>
                    <a:lnB>
                      <a:noFill/>
                    </a:lnB>
                  </a:tcPr>
                </a:tc>
              </a:tr>
              <a:tr h="422564">
                <a:tc>
                  <a:txBody>
                    <a:bodyPr/>
                    <a:lstStyle/>
                    <a:p>
                      <a:pPr algn="l" fontAlgn="ctr"/>
                      <a:r>
                        <a:rPr lang="en-US" sz="2000" b="0" i="0" u="none" strike="noStrike">
                          <a:solidFill>
                            <a:srgbClr val="000000"/>
                          </a:solidFill>
                          <a:latin typeface="Calibri"/>
                        </a:rPr>
                        <a:t>Final Metric</a:t>
                      </a:r>
                    </a:p>
                  </a:txBody>
                  <a:tcPr marL="9525" marR="9525" marT="9525" marB="0" anchor="ctr">
                    <a:lnL>
                      <a:noFill/>
                    </a:lnL>
                    <a:lnR>
                      <a:noFill/>
                    </a:lnR>
                    <a:lnT>
                      <a:noFill/>
                    </a:lnT>
                    <a:lnB>
                      <a:noFill/>
                    </a:lnB>
                  </a:tcPr>
                </a:tc>
                <a:tc>
                  <a:txBody>
                    <a:bodyPr/>
                    <a:lstStyle/>
                    <a:p>
                      <a:pPr algn="l" fontAlgn="ctr"/>
                      <a:r>
                        <a:rPr lang="en-US" sz="2000" b="0" i="0" u="none" strike="noStrike" dirty="0">
                          <a:solidFill>
                            <a:srgbClr val="000000"/>
                          </a:solidFill>
                          <a:latin typeface="Calibri"/>
                        </a:rPr>
                        <a:t>1.337x10</a:t>
                      </a:r>
                      <a:r>
                        <a:rPr lang="en-US" sz="2000" b="0" i="0" u="none" strike="noStrike" baseline="30000" dirty="0">
                          <a:solidFill>
                            <a:srgbClr val="000000"/>
                          </a:solidFill>
                          <a:latin typeface="Calibri"/>
                        </a:rPr>
                        <a:t>-36</a:t>
                      </a:r>
                      <a:r>
                        <a:rPr lang="en-US" sz="2000" b="0" i="0" u="none" strike="noStrike" dirty="0">
                          <a:solidFill>
                            <a:srgbClr val="000000"/>
                          </a:solidFill>
                          <a:latin typeface="Calibri"/>
                        </a:rPr>
                        <a:t> J</a:t>
                      </a:r>
                      <a:r>
                        <a:rPr lang="en-US" sz="2000" b="0" i="0" u="none" strike="noStrike" baseline="30000" dirty="0">
                          <a:solidFill>
                            <a:srgbClr val="000000"/>
                          </a:solidFill>
                          <a:latin typeface="Calibri"/>
                        </a:rPr>
                        <a:t>2</a:t>
                      </a:r>
                      <a:r>
                        <a:rPr lang="en-US" sz="2000" b="0" i="0" u="none" strike="noStrike" dirty="0">
                          <a:solidFill>
                            <a:srgbClr val="000000"/>
                          </a:solidFill>
                          <a:latin typeface="Calibri"/>
                        </a:rPr>
                        <a:t>·s·mm</a:t>
                      </a:r>
                      <a:r>
                        <a:rPr lang="en-US" sz="2000" b="0" i="0" u="none" strike="noStrike" baseline="30000" dirty="0">
                          <a:solidFill>
                            <a:srgbClr val="000000"/>
                          </a:solidFill>
                          <a:latin typeface="Calibri"/>
                        </a:rPr>
                        <a:t>2</a:t>
                      </a:r>
                      <a:r>
                        <a:rPr lang="en-US" sz="2000" b="0" i="0" u="none" strike="noStrike" dirty="0">
                          <a:solidFill>
                            <a:srgbClr val="000000"/>
                          </a:solidFill>
                          <a:latin typeface="Calibri"/>
                        </a:rPr>
                        <a:t>·W</a:t>
                      </a:r>
                    </a:p>
                  </a:txBody>
                  <a:tcPr marL="9525" marR="9525" marT="9525" marB="0" anchor="ctr">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stCxn id="11"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17" name="Picture 2"/>
          <p:cNvPicPr>
            <a:picLocks noChangeAspect="1" noChangeArrowheads="1"/>
          </p:cNvPicPr>
          <p:nvPr/>
        </p:nvPicPr>
        <p:blipFill>
          <a:blip r:embed="rId4" cstate="print"/>
          <a:srcRect/>
          <a:stretch>
            <a:fillRect/>
          </a:stretch>
        </p:blipFill>
        <p:spPr bwMode="auto">
          <a:xfrm>
            <a:off x="-26504" y="0"/>
            <a:ext cx="8740588" cy="1143000"/>
          </a:xfrm>
          <a:prstGeom prst="rect">
            <a:avLst/>
          </a:prstGeom>
          <a:noFill/>
          <a:ln w="9525">
            <a:noFill/>
            <a:miter lim="800000"/>
            <a:headEnd/>
            <a:tailEnd/>
          </a:ln>
        </p:spPr>
      </p:pic>
      <p:pic>
        <p:nvPicPr>
          <p:cNvPr id="18" name="Picture 2"/>
          <p:cNvPicPr>
            <a:picLocks noChangeAspect="1" noChangeArrowheads="1"/>
          </p:cNvPicPr>
          <p:nvPr/>
        </p:nvPicPr>
        <p:blipFill>
          <a:blip r:embed="rId4" cstate="print"/>
          <a:srcRect l="94618" t="19000"/>
          <a:stretch>
            <a:fillRect/>
          </a:stretch>
        </p:blipFill>
        <p:spPr bwMode="auto">
          <a:xfrm>
            <a:off x="1143000" y="304800"/>
            <a:ext cx="6172200" cy="838200"/>
          </a:xfrm>
          <a:prstGeom prst="rect">
            <a:avLst/>
          </a:prstGeom>
          <a:noFill/>
          <a:ln w="9525">
            <a:noFill/>
            <a:miter lim="800000"/>
            <a:headEnd/>
            <a:tailEnd/>
          </a:ln>
        </p:spPr>
      </p:pic>
      <p:pic>
        <p:nvPicPr>
          <p:cNvPr id="19" name="Picture 2"/>
          <p:cNvPicPr>
            <a:picLocks noChangeAspect="1" noChangeArrowheads="1"/>
          </p:cNvPicPr>
          <p:nvPr/>
        </p:nvPicPr>
        <p:blipFill>
          <a:blip r:embed="rId4" cstate="print"/>
          <a:srcRect l="78765" r="2615"/>
          <a:stretch>
            <a:fillRect/>
          </a:stretch>
        </p:blipFill>
        <p:spPr bwMode="auto">
          <a:xfrm>
            <a:off x="7516516" y="0"/>
            <a:ext cx="1627484" cy="1143000"/>
          </a:xfrm>
          <a:prstGeom prst="rect">
            <a:avLst/>
          </a:prstGeom>
          <a:noFill/>
          <a:ln w="9525">
            <a:noFill/>
            <a:miter lim="800000"/>
            <a:headEnd/>
            <a:tailEnd/>
          </a:ln>
        </p:spPr>
      </p:pic>
      <p:pic>
        <p:nvPicPr>
          <p:cNvPr id="20" name="Picture 2"/>
          <p:cNvPicPr>
            <a:picLocks noChangeAspect="1" noChangeArrowheads="1"/>
          </p:cNvPicPr>
          <p:nvPr/>
        </p:nvPicPr>
        <p:blipFill>
          <a:blip r:embed="rId4" cstate="print"/>
          <a:srcRect l="94618"/>
          <a:stretch>
            <a:fillRect/>
          </a:stretch>
        </p:blipFill>
        <p:spPr bwMode="auto">
          <a:xfrm>
            <a:off x="7149548" y="0"/>
            <a:ext cx="470452" cy="1143000"/>
          </a:xfrm>
          <a:prstGeom prst="rect">
            <a:avLst/>
          </a:prstGeom>
          <a:noFill/>
          <a:ln w="9525">
            <a:noFill/>
            <a:miter lim="800000"/>
            <a:headEnd/>
            <a:tailEnd/>
          </a:ln>
        </p:spPr>
      </p:pic>
      <p:cxnSp>
        <p:nvCxnSpPr>
          <p:cNvPr id="5" name="Straight Connector 4"/>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2" name="Title 1"/>
          <p:cNvSpPr txBox="1">
            <a:spLocks/>
          </p:cNvSpPr>
          <p:nvPr/>
        </p:nvSpPr>
        <p:spPr>
          <a:xfrm>
            <a:off x="457200" y="1524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Error</a:t>
            </a:r>
            <a:r>
              <a:rPr kumimoji="0" lang="en-US" sz="4400" b="0" i="0" u="none" strike="noStrike" kern="1200" cap="none" spc="0" normalizeH="0" noProof="0" dirty="0" smtClean="0">
                <a:ln>
                  <a:noFill/>
                </a:ln>
                <a:solidFill>
                  <a:schemeClr val="tx1"/>
                </a:solidFill>
                <a:effectLst/>
                <a:uLnTx/>
                <a:uFillTx/>
                <a:latin typeface="+mj-lt"/>
                <a:ea typeface="+mj-ea"/>
                <a:cs typeface="+mj-cs"/>
              </a:rPr>
              <a:t> Correcting Code</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4710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711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7109" name="Object 5"/>
          <p:cNvGraphicFramePr>
            <a:graphicFrameLocks noChangeAspect="1"/>
          </p:cNvGraphicFramePr>
          <p:nvPr/>
        </p:nvGraphicFramePr>
        <p:xfrm>
          <a:off x="838200" y="1371600"/>
          <a:ext cx="5292685" cy="4724400"/>
        </p:xfrm>
        <a:graphic>
          <a:graphicData uri="http://schemas.openxmlformats.org/presentationml/2006/ole">
            <p:oleObj spid="_x0000_s47109" name="Visio" r:id="rId5" imgW="6767911" imgH="6046281" progId="Visio.Drawing.11">
              <p:embed/>
            </p:oleObj>
          </a:graphicData>
        </a:graphic>
      </p:graphicFrame>
      <p:pic>
        <p:nvPicPr>
          <p:cNvPr id="22" name="Picture 21"/>
          <p:cNvPicPr/>
          <p:nvPr/>
        </p:nvPicPr>
        <p:blipFill>
          <a:blip r:embed="rId6" cstate="print"/>
          <a:srcRect/>
          <a:stretch>
            <a:fillRect/>
          </a:stretch>
        </p:blipFill>
        <p:spPr bwMode="auto">
          <a:xfrm>
            <a:off x="7010400" y="3581400"/>
            <a:ext cx="1504950" cy="638175"/>
          </a:xfrm>
          <a:prstGeom prst="rect">
            <a:avLst/>
          </a:prstGeom>
          <a:solidFill>
            <a:schemeClr val="bg1"/>
          </a:solidFill>
          <a:ln w="9525">
            <a:noFill/>
            <a:miter lim="800000"/>
            <a:headEnd/>
            <a:tailEnd/>
          </a:ln>
        </p:spPr>
      </p:pic>
      <p:sp>
        <p:nvSpPr>
          <p:cNvPr id="23" name="TextBox 22"/>
          <p:cNvSpPr txBox="1"/>
          <p:nvPr/>
        </p:nvSpPr>
        <p:spPr>
          <a:xfrm>
            <a:off x="7239000" y="2209800"/>
            <a:ext cx="2286000" cy="369332"/>
          </a:xfrm>
          <a:prstGeom prst="rect">
            <a:avLst/>
          </a:prstGeom>
          <a:noFill/>
        </p:spPr>
        <p:txBody>
          <a:bodyPr wrap="square" rtlCol="0">
            <a:spAutoFit/>
          </a:bodyPr>
          <a:lstStyle/>
          <a:p>
            <a:r>
              <a:rPr lang="en-US" dirty="0" smtClean="0"/>
              <a:t>SEC-DED</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stCxn id="11"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17" name="Picture 2"/>
          <p:cNvPicPr>
            <a:picLocks noChangeAspect="1" noChangeArrowheads="1"/>
          </p:cNvPicPr>
          <p:nvPr/>
        </p:nvPicPr>
        <p:blipFill>
          <a:blip r:embed="rId2" cstate="print"/>
          <a:srcRect/>
          <a:stretch>
            <a:fillRect/>
          </a:stretch>
        </p:blipFill>
        <p:spPr bwMode="auto">
          <a:xfrm>
            <a:off x="-26504" y="0"/>
            <a:ext cx="8740588" cy="1143000"/>
          </a:xfrm>
          <a:prstGeom prst="rect">
            <a:avLst/>
          </a:prstGeom>
          <a:noFill/>
          <a:ln w="9525">
            <a:noFill/>
            <a:miter lim="800000"/>
            <a:headEnd/>
            <a:tailEnd/>
          </a:ln>
        </p:spPr>
      </p:pic>
      <p:pic>
        <p:nvPicPr>
          <p:cNvPr id="18" name="Picture 2"/>
          <p:cNvPicPr>
            <a:picLocks noChangeAspect="1" noChangeArrowheads="1"/>
          </p:cNvPicPr>
          <p:nvPr/>
        </p:nvPicPr>
        <p:blipFill>
          <a:blip r:embed="rId2" cstate="print"/>
          <a:srcRect l="94618" t="19000"/>
          <a:stretch>
            <a:fillRect/>
          </a:stretch>
        </p:blipFill>
        <p:spPr bwMode="auto">
          <a:xfrm>
            <a:off x="1143000" y="304800"/>
            <a:ext cx="6172200" cy="838200"/>
          </a:xfrm>
          <a:prstGeom prst="rect">
            <a:avLst/>
          </a:prstGeom>
          <a:noFill/>
          <a:ln w="9525">
            <a:noFill/>
            <a:miter lim="800000"/>
            <a:headEnd/>
            <a:tailEnd/>
          </a:ln>
        </p:spPr>
      </p:pic>
      <p:pic>
        <p:nvPicPr>
          <p:cNvPr id="19" name="Picture 2"/>
          <p:cNvPicPr>
            <a:picLocks noChangeAspect="1" noChangeArrowheads="1"/>
          </p:cNvPicPr>
          <p:nvPr/>
        </p:nvPicPr>
        <p:blipFill>
          <a:blip r:embed="rId2" cstate="print"/>
          <a:srcRect l="78765" r="2615"/>
          <a:stretch>
            <a:fillRect/>
          </a:stretch>
        </p:blipFill>
        <p:spPr bwMode="auto">
          <a:xfrm>
            <a:off x="7516516" y="0"/>
            <a:ext cx="1627484" cy="1143000"/>
          </a:xfrm>
          <a:prstGeom prst="rect">
            <a:avLst/>
          </a:prstGeom>
          <a:noFill/>
          <a:ln w="9525">
            <a:noFill/>
            <a:miter lim="800000"/>
            <a:headEnd/>
            <a:tailEnd/>
          </a:ln>
        </p:spPr>
      </p:pic>
      <p:pic>
        <p:nvPicPr>
          <p:cNvPr id="20" name="Picture 2"/>
          <p:cNvPicPr>
            <a:picLocks noChangeAspect="1" noChangeArrowheads="1"/>
          </p:cNvPicPr>
          <p:nvPr/>
        </p:nvPicPr>
        <p:blipFill>
          <a:blip r:embed="rId2" cstate="print"/>
          <a:srcRect l="94618"/>
          <a:stretch>
            <a:fillRect/>
          </a:stretch>
        </p:blipFill>
        <p:spPr bwMode="auto">
          <a:xfrm>
            <a:off x="7149548" y="0"/>
            <a:ext cx="470452" cy="1143000"/>
          </a:xfrm>
          <a:prstGeom prst="rect">
            <a:avLst/>
          </a:prstGeom>
          <a:noFill/>
          <a:ln w="9525">
            <a:noFill/>
            <a:miter lim="800000"/>
            <a:headEnd/>
            <a:tailEnd/>
          </a:ln>
        </p:spPr>
      </p:pic>
      <p:cxnSp>
        <p:nvCxnSpPr>
          <p:cNvPr id="5" name="Straight Connector 4"/>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2" name="Title 1"/>
          <p:cNvSpPr txBox="1">
            <a:spLocks/>
          </p:cNvSpPr>
          <p:nvPr/>
        </p:nvSpPr>
        <p:spPr>
          <a:xfrm>
            <a:off x="457200" y="1524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Sources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51201" name="Rectangle 1"/>
          <p:cNvSpPr>
            <a:spLocks noChangeArrowheads="1"/>
          </p:cNvSpPr>
          <p:nvPr/>
        </p:nvSpPr>
        <p:spPr bwMode="auto">
          <a:xfrm>
            <a:off x="0" y="1384030"/>
            <a:ext cx="9144000"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mj-lt"/>
                <a:ea typeface="Calibri" pitchFamily="34" charset="0"/>
                <a:cs typeface="Times New Roman" pitchFamily="18" charset="0"/>
              </a:rPr>
              <a:t>B. Jacob, S. W. Ng, and D. T. Wang, Memory systems: Cache, DRAM, disk, Burlington, MA: Morgan Kaufmann, 2008, p. 282.</a:t>
            </a:r>
            <a:endParaRPr kumimoji="0" lang="en-US" sz="1600" b="0"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600" dirty="0" smtClean="0">
              <a:latin typeface="+mj-lt"/>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mj-lt"/>
                <a:ea typeface="Calibri" pitchFamily="34" charset="0"/>
                <a:cs typeface="Times New Roman" pitchFamily="18" charset="0"/>
              </a:rPr>
              <a:t>B. S. </a:t>
            </a:r>
            <a:r>
              <a:rPr kumimoji="0" lang="en-US" sz="1600" b="0" i="0" u="none" strike="noStrike" cap="none" normalizeH="0" baseline="0" dirty="0" err="1" smtClean="0">
                <a:ln>
                  <a:noFill/>
                </a:ln>
                <a:solidFill>
                  <a:schemeClr val="tx1"/>
                </a:solidFill>
                <a:effectLst/>
                <a:latin typeface="+mj-lt"/>
                <a:ea typeface="Calibri" pitchFamily="34" charset="0"/>
                <a:cs typeface="Times New Roman" pitchFamily="18" charset="0"/>
              </a:rPr>
              <a:t>Amrutur</a:t>
            </a:r>
            <a:r>
              <a:rPr kumimoji="0" lang="en-US" sz="1600" b="0" i="0" u="none" strike="noStrike" cap="none" normalizeH="0" baseline="0" dirty="0" smtClean="0">
                <a:ln>
                  <a:noFill/>
                </a:ln>
                <a:solidFill>
                  <a:schemeClr val="tx1"/>
                </a:solidFill>
                <a:effectLst/>
                <a:latin typeface="+mj-lt"/>
                <a:ea typeface="Calibri" pitchFamily="34" charset="0"/>
                <a:cs typeface="Times New Roman" pitchFamily="18" charset="0"/>
              </a:rPr>
              <a:t> and M. A. Horowitz, “Fast low-power decoders for RAMs,” JSSC, vol. 36, no. 10, 2001.</a:t>
            </a:r>
            <a:endParaRPr kumimoji="0" lang="en-US" sz="1600" b="0"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mj-lt"/>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mj-lt"/>
                <a:ea typeface="Calibri" pitchFamily="34" charset="0"/>
                <a:cs typeface="Times New Roman" pitchFamily="18" charset="0"/>
              </a:rPr>
              <a:t>J. F. Ryan and B. H. Calhoun, “Minimizing offset for latching voltage-mode sense amplifiers for sub-threshold operation,” ISQED, 2008. </a:t>
            </a:r>
          </a:p>
          <a:p>
            <a:pPr marL="0" marR="0" lvl="0" indent="0" algn="l" defTabSz="914400" rtl="0" eaLnBrk="0" fontAlgn="base" latinLnBrk="0" hangingPunct="0">
              <a:lnSpc>
                <a:spcPct val="100000"/>
              </a:lnSpc>
              <a:spcBef>
                <a:spcPct val="0"/>
              </a:spcBef>
              <a:spcAft>
                <a:spcPct val="0"/>
              </a:spcAft>
              <a:buClrTx/>
              <a:buSzTx/>
              <a:buFontTx/>
              <a:buNone/>
              <a:tabLst/>
            </a:pPr>
            <a:endParaRPr lang="en-US" sz="1600" dirty="0" smtClean="0">
              <a:latin typeface="+mj-lt"/>
              <a:cs typeface="Times New Roman" pitchFamily="18" charset="0"/>
            </a:endParaRPr>
          </a:p>
          <a:p>
            <a:pPr eaLnBrk="0" fontAlgn="base" hangingPunct="0">
              <a:spcBef>
                <a:spcPct val="0"/>
              </a:spcBef>
              <a:spcAft>
                <a:spcPct val="0"/>
              </a:spcAft>
            </a:pPr>
            <a:r>
              <a:rPr lang="en-US" sz="1600" dirty="0" smtClean="0"/>
              <a:t>J. </a:t>
            </a:r>
            <a:r>
              <a:rPr lang="en-US" sz="1600" dirty="0" err="1" smtClean="0"/>
              <a:t>Rabaey</a:t>
            </a:r>
            <a:r>
              <a:rPr lang="en-US" sz="1600" dirty="0" smtClean="0"/>
              <a:t>, A. </a:t>
            </a:r>
            <a:r>
              <a:rPr lang="en-US" sz="1600" dirty="0" err="1" smtClean="0"/>
              <a:t>Chandrakasan</a:t>
            </a:r>
            <a:r>
              <a:rPr lang="en-US" sz="1600" dirty="0" smtClean="0"/>
              <a:t>, and B. </a:t>
            </a:r>
            <a:r>
              <a:rPr lang="en-US" sz="1600" dirty="0" err="1" smtClean="0"/>
              <a:t>Nikolic</a:t>
            </a:r>
            <a:r>
              <a:rPr lang="en-US" sz="1600" dirty="0" smtClean="0"/>
              <a:t>, Digital integrated circuits, 2nd ed., Upper Saddle River: Pearson, 2003, p. 508. </a:t>
            </a:r>
            <a:endParaRPr lang="en-US" sz="1600" dirty="0" smtClean="0">
              <a:latin typeface="+mj-lt"/>
              <a:cs typeface="Arial" pitchFamily="34" charset="0"/>
            </a:endParaRPr>
          </a:p>
          <a:p>
            <a:pPr eaLnBrk="0" fontAlgn="base" hangingPunct="0">
              <a:spcBef>
                <a:spcPct val="0"/>
              </a:spcBef>
              <a:spcAft>
                <a:spcPct val="0"/>
              </a:spcAft>
            </a:pPr>
            <a:endParaRPr lang="en-US" sz="1600" dirty="0" smtClean="0">
              <a:latin typeface="+mj-lt"/>
              <a:cs typeface="Arial" pitchFamily="34" charset="0"/>
            </a:endParaRPr>
          </a:p>
          <a:p>
            <a:pPr eaLnBrk="0" fontAlgn="base" hangingPunct="0">
              <a:spcBef>
                <a:spcPct val="0"/>
              </a:spcBef>
              <a:spcAft>
                <a:spcPct val="0"/>
              </a:spcAft>
            </a:pPr>
            <a:r>
              <a:rPr lang="en-US" sz="1600" dirty="0" smtClean="0"/>
              <a:t>J. </a:t>
            </a:r>
            <a:r>
              <a:rPr lang="en-US" sz="1600" dirty="0" err="1" smtClean="0"/>
              <a:t>Yeung</a:t>
            </a:r>
            <a:r>
              <a:rPr lang="en-US" sz="1600" dirty="0" smtClean="0"/>
              <a:t> and H. </a:t>
            </a:r>
            <a:r>
              <a:rPr lang="en-US" sz="1600" dirty="0" err="1" smtClean="0"/>
              <a:t>Mahmoodi</a:t>
            </a:r>
            <a:r>
              <a:rPr lang="en-US" sz="1600" dirty="0" smtClean="0"/>
              <a:t>, "Robust sense amplifier design under random </a:t>
            </a:r>
            <a:r>
              <a:rPr lang="en-US" sz="1600" dirty="0" err="1" smtClean="0"/>
              <a:t>dopant</a:t>
            </a:r>
            <a:r>
              <a:rPr lang="en-US" sz="1600" dirty="0" smtClean="0"/>
              <a:t> fluctuations in </a:t>
            </a:r>
            <a:r>
              <a:rPr lang="en-US" sz="1600" dirty="0" err="1" smtClean="0"/>
              <a:t>nano</a:t>
            </a:r>
            <a:r>
              <a:rPr lang="en-US" sz="1600" dirty="0" smtClean="0"/>
              <a:t>-scale CMOS technologies," </a:t>
            </a:r>
            <a:r>
              <a:rPr lang="en-US" sz="1600" i="1" dirty="0" smtClean="0"/>
              <a:t>SOC Conference, 2006 IEEE International</a:t>
            </a:r>
            <a:r>
              <a:rPr lang="en-US" sz="1600" dirty="0" smtClean="0"/>
              <a:t> , 2006, pp. 261-264.</a:t>
            </a:r>
          </a:p>
          <a:p>
            <a:pPr eaLnBrk="0" fontAlgn="base" hangingPunct="0">
              <a:spcBef>
                <a:spcPct val="0"/>
              </a:spcBef>
              <a:spcAft>
                <a:spcPct val="0"/>
              </a:spcAft>
            </a:pPr>
            <a:endParaRPr lang="en-US" sz="1600" dirty="0" smtClean="0"/>
          </a:p>
          <a:p>
            <a:pPr eaLnBrk="0" fontAlgn="base" hangingPunct="0">
              <a:spcBef>
                <a:spcPct val="0"/>
              </a:spcBef>
              <a:spcAft>
                <a:spcPct val="0"/>
              </a:spcAft>
            </a:pPr>
            <a:r>
              <a:rPr lang="en-US" sz="1600" dirty="0" smtClean="0"/>
              <a:t>L. </a:t>
            </a:r>
            <a:r>
              <a:rPr lang="en-US" sz="1600" dirty="0" err="1" smtClean="0"/>
              <a:t>Hamouche</a:t>
            </a:r>
            <a:r>
              <a:rPr lang="en-US" sz="1600" dirty="0" smtClean="0"/>
              <a:t> and B. Allard, “Low power options for 32nm always-on SRAM architecture,” </a:t>
            </a:r>
            <a:r>
              <a:rPr lang="en-US" sz="1600" i="1" dirty="0" smtClean="0"/>
              <a:t>Solid State Electronics</a:t>
            </a:r>
            <a:r>
              <a:rPr lang="en-US" sz="1600" dirty="0" smtClean="0"/>
              <a:t>, 2011.</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stCxn id="11"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17" name="Picture 2"/>
          <p:cNvPicPr>
            <a:picLocks noChangeAspect="1" noChangeArrowheads="1"/>
          </p:cNvPicPr>
          <p:nvPr/>
        </p:nvPicPr>
        <p:blipFill>
          <a:blip r:embed="rId2" cstate="print"/>
          <a:srcRect/>
          <a:stretch>
            <a:fillRect/>
          </a:stretch>
        </p:blipFill>
        <p:spPr bwMode="auto">
          <a:xfrm>
            <a:off x="-26504" y="0"/>
            <a:ext cx="8740588" cy="1143000"/>
          </a:xfrm>
          <a:prstGeom prst="rect">
            <a:avLst/>
          </a:prstGeom>
          <a:noFill/>
          <a:ln w="9525">
            <a:noFill/>
            <a:miter lim="800000"/>
            <a:headEnd/>
            <a:tailEnd/>
          </a:ln>
        </p:spPr>
      </p:pic>
      <p:pic>
        <p:nvPicPr>
          <p:cNvPr id="18" name="Picture 2"/>
          <p:cNvPicPr>
            <a:picLocks noChangeAspect="1" noChangeArrowheads="1"/>
          </p:cNvPicPr>
          <p:nvPr/>
        </p:nvPicPr>
        <p:blipFill>
          <a:blip r:embed="rId2" cstate="print"/>
          <a:srcRect l="94618" t="19000"/>
          <a:stretch>
            <a:fillRect/>
          </a:stretch>
        </p:blipFill>
        <p:spPr bwMode="auto">
          <a:xfrm>
            <a:off x="1143000" y="304800"/>
            <a:ext cx="6172200" cy="838200"/>
          </a:xfrm>
          <a:prstGeom prst="rect">
            <a:avLst/>
          </a:prstGeom>
          <a:noFill/>
          <a:ln w="9525">
            <a:noFill/>
            <a:miter lim="800000"/>
            <a:headEnd/>
            <a:tailEnd/>
          </a:ln>
        </p:spPr>
      </p:pic>
      <p:pic>
        <p:nvPicPr>
          <p:cNvPr id="19" name="Picture 2"/>
          <p:cNvPicPr>
            <a:picLocks noChangeAspect="1" noChangeArrowheads="1"/>
          </p:cNvPicPr>
          <p:nvPr/>
        </p:nvPicPr>
        <p:blipFill>
          <a:blip r:embed="rId2" cstate="print"/>
          <a:srcRect l="78765" r="2615"/>
          <a:stretch>
            <a:fillRect/>
          </a:stretch>
        </p:blipFill>
        <p:spPr bwMode="auto">
          <a:xfrm>
            <a:off x="7516516" y="0"/>
            <a:ext cx="1627484" cy="1143000"/>
          </a:xfrm>
          <a:prstGeom prst="rect">
            <a:avLst/>
          </a:prstGeom>
          <a:noFill/>
          <a:ln w="9525">
            <a:noFill/>
            <a:miter lim="800000"/>
            <a:headEnd/>
            <a:tailEnd/>
          </a:ln>
        </p:spPr>
      </p:pic>
      <p:pic>
        <p:nvPicPr>
          <p:cNvPr id="20" name="Picture 2"/>
          <p:cNvPicPr>
            <a:picLocks noChangeAspect="1" noChangeArrowheads="1"/>
          </p:cNvPicPr>
          <p:nvPr/>
        </p:nvPicPr>
        <p:blipFill>
          <a:blip r:embed="rId2" cstate="print"/>
          <a:srcRect l="94618"/>
          <a:stretch>
            <a:fillRect/>
          </a:stretch>
        </p:blipFill>
        <p:spPr bwMode="auto">
          <a:xfrm>
            <a:off x="7149548" y="0"/>
            <a:ext cx="470452" cy="1143000"/>
          </a:xfrm>
          <a:prstGeom prst="rect">
            <a:avLst/>
          </a:prstGeom>
          <a:noFill/>
          <a:ln w="9525">
            <a:noFill/>
            <a:miter lim="800000"/>
            <a:headEnd/>
            <a:tailEnd/>
          </a:ln>
        </p:spPr>
      </p:pic>
      <p:cxnSp>
        <p:nvCxnSpPr>
          <p:cNvPr id="5" name="Straight Connector 4"/>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2" name="Title 1"/>
          <p:cNvSpPr txBox="1">
            <a:spLocks/>
          </p:cNvSpPr>
          <p:nvPr/>
        </p:nvSpPr>
        <p:spPr>
          <a:xfrm>
            <a:off x="457200" y="1524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Acknowledgements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46082" name="Picture 2" descr="http://law-school.findthebest.com/sites/default/files/419/media/images/University_of_Virginia_Law_School_in_Charlottesville_Virginia.jpg"/>
          <p:cNvPicPr>
            <a:picLocks noChangeAspect="1" noChangeArrowheads="1"/>
          </p:cNvPicPr>
          <p:nvPr/>
        </p:nvPicPr>
        <p:blipFill>
          <a:blip r:embed="rId3" cstate="print"/>
          <a:srcRect/>
          <a:stretch>
            <a:fillRect/>
          </a:stretch>
        </p:blipFill>
        <p:spPr bwMode="auto">
          <a:xfrm>
            <a:off x="1219200" y="1676400"/>
            <a:ext cx="3160044" cy="1981200"/>
          </a:xfrm>
          <a:prstGeom prst="rect">
            <a:avLst/>
          </a:prstGeom>
          <a:noFill/>
        </p:spPr>
      </p:pic>
      <p:pic>
        <p:nvPicPr>
          <p:cNvPr id="46084" name="Picture 4" descr="http://people.virginia.edu/~bhc2b/img/calhoun.jpg"/>
          <p:cNvPicPr>
            <a:picLocks noChangeAspect="1" noChangeArrowheads="1"/>
          </p:cNvPicPr>
          <p:nvPr/>
        </p:nvPicPr>
        <p:blipFill>
          <a:blip r:embed="rId4" cstate="print"/>
          <a:srcRect/>
          <a:stretch>
            <a:fillRect/>
          </a:stretch>
        </p:blipFill>
        <p:spPr bwMode="auto">
          <a:xfrm>
            <a:off x="6248400" y="1676400"/>
            <a:ext cx="1285875" cy="1724025"/>
          </a:xfrm>
          <a:prstGeom prst="rect">
            <a:avLst/>
          </a:prstGeom>
          <a:noFill/>
        </p:spPr>
      </p:pic>
      <p:sp>
        <p:nvSpPr>
          <p:cNvPr id="14" name="TextBox 13"/>
          <p:cNvSpPr txBox="1"/>
          <p:nvPr/>
        </p:nvSpPr>
        <p:spPr>
          <a:xfrm>
            <a:off x="5486400" y="3429000"/>
            <a:ext cx="2971800" cy="369332"/>
          </a:xfrm>
          <a:prstGeom prst="rect">
            <a:avLst/>
          </a:prstGeom>
          <a:noFill/>
        </p:spPr>
        <p:txBody>
          <a:bodyPr wrap="square" rtlCol="0">
            <a:spAutoFit/>
          </a:bodyPr>
          <a:lstStyle/>
          <a:p>
            <a:r>
              <a:rPr lang="en-US" dirty="0" smtClean="0"/>
              <a:t>Benton Calhoun, </a:t>
            </a:r>
            <a:r>
              <a:rPr lang="en-US" dirty="0" err="1" smtClean="0"/>
              <a:t>PICo</a:t>
            </a:r>
            <a:r>
              <a:rPr lang="en-US" dirty="0" smtClean="0"/>
              <a:t> </a:t>
            </a:r>
            <a:r>
              <a:rPr lang="en-US" dirty="0" err="1" smtClean="0"/>
              <a:t>liason</a:t>
            </a:r>
            <a:endParaRPr lang="en-US" dirty="0"/>
          </a:p>
        </p:txBody>
      </p:sp>
      <p:sp>
        <p:nvSpPr>
          <p:cNvPr id="15" name="TextBox 14"/>
          <p:cNvSpPr txBox="1"/>
          <p:nvPr/>
        </p:nvSpPr>
        <p:spPr>
          <a:xfrm>
            <a:off x="1752600" y="4267200"/>
            <a:ext cx="2209800" cy="1200329"/>
          </a:xfrm>
          <a:prstGeom prst="rect">
            <a:avLst/>
          </a:prstGeom>
          <a:noFill/>
        </p:spPr>
        <p:txBody>
          <a:bodyPr wrap="square" rtlCol="0">
            <a:spAutoFit/>
          </a:bodyPr>
          <a:lstStyle/>
          <a:p>
            <a:r>
              <a:rPr lang="en-US" u="sng" dirty="0" smtClean="0"/>
              <a:t>Team XOR (2010)</a:t>
            </a:r>
          </a:p>
          <a:p>
            <a:pPr>
              <a:buFont typeface="Arial" pitchFamily="34" charset="0"/>
              <a:buChar char="•"/>
            </a:pPr>
            <a:r>
              <a:rPr lang="en-US" dirty="0" smtClean="0"/>
              <a:t> Dominic Carr</a:t>
            </a:r>
          </a:p>
          <a:p>
            <a:pPr>
              <a:buFont typeface="Arial" pitchFamily="34" charset="0"/>
              <a:buChar char="•"/>
            </a:pPr>
            <a:r>
              <a:rPr lang="en-US" dirty="0" smtClean="0"/>
              <a:t> Jae Park</a:t>
            </a:r>
          </a:p>
          <a:p>
            <a:pPr>
              <a:buFont typeface="Arial" pitchFamily="34" charset="0"/>
              <a:buChar char="•"/>
            </a:pPr>
            <a:r>
              <a:rPr lang="en-US" dirty="0" smtClean="0"/>
              <a:t> Daniel </a:t>
            </a:r>
            <a:r>
              <a:rPr lang="en-US" dirty="0" err="1" smtClean="0"/>
              <a:t>Reyno</a:t>
            </a:r>
            <a:endParaRPr lang="en-US" dirty="0" smtClean="0"/>
          </a:p>
        </p:txBody>
      </p:sp>
      <p:sp>
        <p:nvSpPr>
          <p:cNvPr id="16" name="TextBox 15"/>
          <p:cNvSpPr txBox="1"/>
          <p:nvPr/>
        </p:nvSpPr>
        <p:spPr>
          <a:xfrm>
            <a:off x="5257800" y="4267200"/>
            <a:ext cx="2209800" cy="1477328"/>
          </a:xfrm>
          <a:prstGeom prst="rect">
            <a:avLst/>
          </a:prstGeom>
          <a:noFill/>
        </p:spPr>
        <p:txBody>
          <a:bodyPr wrap="square" rtlCol="0">
            <a:spAutoFit/>
          </a:bodyPr>
          <a:lstStyle/>
          <a:p>
            <a:r>
              <a:rPr lang="en-US" u="sng" dirty="0" smtClean="0"/>
              <a:t>Team 2 (2010)</a:t>
            </a:r>
          </a:p>
          <a:p>
            <a:pPr>
              <a:buFont typeface="Arial" pitchFamily="34" charset="0"/>
              <a:buChar char="•"/>
            </a:pPr>
            <a:r>
              <a:rPr lang="en-US" dirty="0" smtClean="0"/>
              <a:t> </a:t>
            </a:r>
            <a:r>
              <a:rPr lang="en-US" dirty="0" err="1" smtClean="0"/>
              <a:t>Yanran</a:t>
            </a:r>
            <a:r>
              <a:rPr lang="en-US" dirty="0" smtClean="0"/>
              <a:t> Chen</a:t>
            </a:r>
          </a:p>
          <a:p>
            <a:pPr>
              <a:buFont typeface="Arial" pitchFamily="34" charset="0"/>
              <a:buChar char="•"/>
            </a:pPr>
            <a:r>
              <a:rPr lang="en-US" dirty="0" smtClean="0"/>
              <a:t> Cary Converse</a:t>
            </a:r>
          </a:p>
          <a:p>
            <a:pPr>
              <a:buFont typeface="Arial" pitchFamily="34" charset="0"/>
              <a:buChar char="•"/>
            </a:pPr>
            <a:r>
              <a:rPr lang="en-US" dirty="0" smtClean="0"/>
              <a:t> </a:t>
            </a:r>
            <a:r>
              <a:rPr lang="en-US" dirty="0" err="1" smtClean="0"/>
              <a:t>Chenqian</a:t>
            </a:r>
            <a:r>
              <a:rPr lang="en-US" dirty="0" smtClean="0"/>
              <a:t> </a:t>
            </a:r>
            <a:r>
              <a:rPr lang="en-US" dirty="0" err="1" smtClean="0"/>
              <a:t>Gan</a:t>
            </a:r>
            <a:endParaRPr lang="en-US" dirty="0" smtClean="0"/>
          </a:p>
          <a:p>
            <a:pPr>
              <a:buFont typeface="Arial" pitchFamily="34" charset="0"/>
              <a:buChar char="•"/>
            </a:pPr>
            <a:r>
              <a:rPr lang="en-US" dirty="0" smtClean="0"/>
              <a:t> David Moore</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924800" cy="2212975"/>
          </a:xfrm>
        </p:spPr>
        <p:txBody>
          <a:bodyPr>
            <a:normAutofit/>
          </a:bodyPr>
          <a:lstStyle/>
          <a:p>
            <a:r>
              <a:rPr lang="en-US" sz="6600" dirty="0" smtClean="0"/>
              <a:t>Questions?</a:t>
            </a:r>
            <a:endParaRPr lang="en-US" sz="6600" dirty="0"/>
          </a:p>
        </p:txBody>
      </p:sp>
      <p:cxnSp>
        <p:nvCxnSpPr>
          <p:cNvPr id="6" name="Straight Connector 5"/>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stCxn id="11"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17" name="Picture 2"/>
          <p:cNvPicPr>
            <a:picLocks noChangeAspect="1" noChangeArrowheads="1"/>
          </p:cNvPicPr>
          <p:nvPr/>
        </p:nvPicPr>
        <p:blipFill>
          <a:blip r:embed="rId2" cstate="print"/>
          <a:srcRect/>
          <a:stretch>
            <a:fillRect/>
          </a:stretch>
        </p:blipFill>
        <p:spPr bwMode="auto">
          <a:xfrm>
            <a:off x="-26504" y="0"/>
            <a:ext cx="8740588" cy="1143000"/>
          </a:xfrm>
          <a:prstGeom prst="rect">
            <a:avLst/>
          </a:prstGeom>
          <a:noFill/>
          <a:ln w="9525">
            <a:noFill/>
            <a:miter lim="800000"/>
            <a:headEnd/>
            <a:tailEnd/>
          </a:ln>
        </p:spPr>
      </p:pic>
      <p:pic>
        <p:nvPicPr>
          <p:cNvPr id="18" name="Picture 2"/>
          <p:cNvPicPr>
            <a:picLocks noChangeAspect="1" noChangeArrowheads="1"/>
          </p:cNvPicPr>
          <p:nvPr/>
        </p:nvPicPr>
        <p:blipFill>
          <a:blip r:embed="rId2" cstate="print"/>
          <a:srcRect l="94618" t="19000"/>
          <a:stretch>
            <a:fillRect/>
          </a:stretch>
        </p:blipFill>
        <p:spPr bwMode="auto">
          <a:xfrm>
            <a:off x="1143000" y="304800"/>
            <a:ext cx="6172200" cy="838200"/>
          </a:xfrm>
          <a:prstGeom prst="rect">
            <a:avLst/>
          </a:prstGeom>
          <a:noFill/>
          <a:ln w="9525">
            <a:noFill/>
            <a:miter lim="800000"/>
            <a:headEnd/>
            <a:tailEnd/>
          </a:ln>
        </p:spPr>
      </p:pic>
      <p:pic>
        <p:nvPicPr>
          <p:cNvPr id="19" name="Picture 2"/>
          <p:cNvPicPr>
            <a:picLocks noChangeAspect="1" noChangeArrowheads="1"/>
          </p:cNvPicPr>
          <p:nvPr/>
        </p:nvPicPr>
        <p:blipFill>
          <a:blip r:embed="rId2" cstate="print"/>
          <a:srcRect l="78765" r="2615"/>
          <a:stretch>
            <a:fillRect/>
          </a:stretch>
        </p:blipFill>
        <p:spPr bwMode="auto">
          <a:xfrm>
            <a:off x="7516516" y="0"/>
            <a:ext cx="1627484" cy="1143000"/>
          </a:xfrm>
          <a:prstGeom prst="rect">
            <a:avLst/>
          </a:prstGeom>
          <a:noFill/>
          <a:ln w="9525">
            <a:noFill/>
            <a:miter lim="800000"/>
            <a:headEnd/>
            <a:tailEnd/>
          </a:ln>
        </p:spPr>
      </p:pic>
      <p:pic>
        <p:nvPicPr>
          <p:cNvPr id="20" name="Picture 2"/>
          <p:cNvPicPr>
            <a:picLocks noChangeAspect="1" noChangeArrowheads="1"/>
          </p:cNvPicPr>
          <p:nvPr/>
        </p:nvPicPr>
        <p:blipFill>
          <a:blip r:embed="rId2" cstate="print"/>
          <a:srcRect l="94618"/>
          <a:stretch>
            <a:fillRect/>
          </a:stretch>
        </p:blipFill>
        <p:spPr bwMode="auto">
          <a:xfrm>
            <a:off x="7149548" y="0"/>
            <a:ext cx="470452" cy="1143000"/>
          </a:xfrm>
          <a:prstGeom prst="rect">
            <a:avLst/>
          </a:prstGeom>
          <a:noFill/>
          <a:ln w="9525">
            <a:noFill/>
            <a:miter lim="800000"/>
            <a:headEnd/>
            <a:tailEnd/>
          </a:ln>
        </p:spPr>
      </p:pic>
      <p:cxnSp>
        <p:nvCxnSpPr>
          <p:cNvPr id="5" name="Straight Connector 4"/>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2" name="Title 1"/>
          <p:cNvSpPr txBox="1">
            <a:spLocks/>
          </p:cNvSpPr>
          <p:nvPr/>
        </p:nvSpPr>
        <p:spPr>
          <a:xfrm>
            <a:off x="457200" y="1524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print"/>
          <a:srcRect/>
          <a:stretch>
            <a:fillRect/>
          </a:stretch>
        </p:blipFill>
        <p:spPr bwMode="auto">
          <a:xfrm>
            <a:off x="-26504" y="0"/>
            <a:ext cx="8740588" cy="1143000"/>
          </a:xfrm>
          <a:prstGeom prst="rect">
            <a:avLst/>
          </a:prstGeom>
          <a:noFill/>
          <a:ln w="9525">
            <a:noFill/>
            <a:miter lim="800000"/>
            <a:headEnd/>
            <a:tailEnd/>
          </a:ln>
        </p:spPr>
      </p:pic>
      <p:pic>
        <p:nvPicPr>
          <p:cNvPr id="9" name="Picture 2"/>
          <p:cNvPicPr>
            <a:picLocks noChangeAspect="1" noChangeArrowheads="1"/>
          </p:cNvPicPr>
          <p:nvPr/>
        </p:nvPicPr>
        <p:blipFill>
          <a:blip r:embed="rId3" cstate="print"/>
          <a:srcRect l="94618" t="19000"/>
          <a:stretch>
            <a:fillRect/>
          </a:stretch>
        </p:blipFill>
        <p:spPr bwMode="auto">
          <a:xfrm>
            <a:off x="1143000" y="304800"/>
            <a:ext cx="6172200" cy="838200"/>
          </a:xfrm>
          <a:prstGeom prst="rect">
            <a:avLst/>
          </a:prstGeom>
          <a:noFill/>
          <a:ln w="9525">
            <a:noFill/>
            <a:miter lim="800000"/>
            <a:headEnd/>
            <a:tailEnd/>
          </a:ln>
        </p:spPr>
      </p:pic>
      <p:sp>
        <p:nvSpPr>
          <p:cNvPr id="2" name="Title 1"/>
          <p:cNvSpPr>
            <a:spLocks noGrp="1"/>
          </p:cNvSpPr>
          <p:nvPr>
            <p:ph type="title"/>
          </p:nvPr>
        </p:nvSpPr>
        <p:spPr>
          <a:xfrm>
            <a:off x="457200" y="152400"/>
            <a:ext cx="8229600" cy="1143000"/>
          </a:xfrm>
        </p:spPr>
        <p:txBody>
          <a:bodyPr/>
          <a:lstStyle/>
          <a:p>
            <a:r>
              <a:rPr lang="en-US" dirty="0" smtClean="0"/>
              <a:t>Problem Description</a:t>
            </a:r>
            <a:endParaRPr lang="en-US" dirty="0"/>
          </a:p>
        </p:txBody>
      </p:sp>
      <p:sp>
        <p:nvSpPr>
          <p:cNvPr id="3" name="Content Placeholder 2"/>
          <p:cNvSpPr>
            <a:spLocks noGrp="1"/>
          </p:cNvSpPr>
          <p:nvPr>
            <p:ph idx="1"/>
          </p:nvPr>
        </p:nvSpPr>
        <p:spPr/>
        <p:txBody>
          <a:bodyPr/>
          <a:lstStyle/>
          <a:p>
            <a:r>
              <a:rPr lang="en-US" dirty="0" smtClean="0"/>
              <a:t>1 Mb SRAM</a:t>
            </a:r>
          </a:p>
          <a:p>
            <a:r>
              <a:rPr lang="en-US" dirty="0" smtClean="0"/>
              <a:t>32-bit words</a:t>
            </a:r>
          </a:p>
          <a:p>
            <a:r>
              <a:rPr lang="en-US" dirty="0" smtClean="0"/>
              <a:t>Inputs: address, input word, read, write, clock</a:t>
            </a:r>
          </a:p>
          <a:p>
            <a:r>
              <a:rPr lang="en-US" dirty="0" smtClean="0"/>
              <a:t>Outputs: output word</a:t>
            </a:r>
          </a:p>
          <a:p>
            <a:r>
              <a:rPr lang="en-US" dirty="0" smtClean="0"/>
              <a:t>Robust across process, voltage, and temp</a:t>
            </a:r>
          </a:p>
          <a:p>
            <a:r>
              <a:rPr lang="en-US" dirty="0" smtClean="0"/>
              <a:t>Special features optional</a:t>
            </a:r>
          </a:p>
          <a:p>
            <a:r>
              <a:rPr lang="en-US" dirty="0" smtClean="0"/>
              <a:t>Minimize power</a:t>
            </a:r>
            <a:endParaRPr lang="en-US" dirty="0"/>
          </a:p>
        </p:txBody>
      </p:sp>
      <p:sp>
        <p:nvSpPr>
          <p:cNvPr id="4" name="Donut 3"/>
          <p:cNvSpPr/>
          <p:nvPr/>
        </p:nvSpPr>
        <p:spPr>
          <a:xfrm>
            <a:off x="0" y="4724400"/>
            <a:ext cx="4267200" cy="1371600"/>
          </a:xfrm>
          <a:prstGeom prst="donu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5" name="Straight Connector 4"/>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a:stCxn id="7"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10" name="Picture 2"/>
          <p:cNvPicPr>
            <a:picLocks noChangeAspect="1" noChangeArrowheads="1"/>
          </p:cNvPicPr>
          <p:nvPr/>
        </p:nvPicPr>
        <p:blipFill>
          <a:blip r:embed="rId3" cstate="print"/>
          <a:srcRect l="78765" r="2615"/>
          <a:stretch>
            <a:fillRect/>
          </a:stretch>
        </p:blipFill>
        <p:spPr bwMode="auto">
          <a:xfrm>
            <a:off x="7516516" y="0"/>
            <a:ext cx="1627484" cy="1143000"/>
          </a:xfrm>
          <a:prstGeom prst="rect">
            <a:avLst/>
          </a:prstGeom>
          <a:noFill/>
          <a:ln w="9525">
            <a:noFill/>
            <a:miter lim="800000"/>
            <a:headEnd/>
            <a:tailEnd/>
          </a:ln>
        </p:spPr>
      </p:pic>
      <p:pic>
        <p:nvPicPr>
          <p:cNvPr id="11" name="Picture 2"/>
          <p:cNvPicPr>
            <a:picLocks noChangeAspect="1" noChangeArrowheads="1"/>
          </p:cNvPicPr>
          <p:nvPr/>
        </p:nvPicPr>
        <p:blipFill>
          <a:blip r:embed="rId3" cstate="print"/>
          <a:srcRect l="94618"/>
          <a:stretch>
            <a:fillRect/>
          </a:stretch>
        </p:blipFill>
        <p:spPr bwMode="auto">
          <a:xfrm>
            <a:off x="7149548" y="0"/>
            <a:ext cx="470452" cy="1143000"/>
          </a:xfrm>
          <a:prstGeom prst="rect">
            <a:avLst/>
          </a:prstGeom>
          <a:noFill/>
          <a:ln w="9525">
            <a:noFill/>
            <a:miter lim="800000"/>
            <a:headEnd/>
            <a:tailEnd/>
          </a:ln>
        </p:spPr>
      </p:pic>
      <p:cxnSp>
        <p:nvCxnSpPr>
          <p:cNvPr id="12" name="Straight Connector 11"/>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3" cstate="print"/>
          <a:srcRect/>
          <a:stretch>
            <a:fillRect/>
          </a:stretch>
        </p:blipFill>
        <p:spPr bwMode="auto">
          <a:xfrm>
            <a:off x="-26504" y="0"/>
            <a:ext cx="8740588" cy="1143000"/>
          </a:xfrm>
          <a:prstGeom prst="rect">
            <a:avLst/>
          </a:prstGeom>
          <a:noFill/>
          <a:ln w="9525">
            <a:noFill/>
            <a:miter lim="800000"/>
            <a:headEnd/>
            <a:tailEnd/>
          </a:ln>
        </p:spPr>
      </p:pic>
      <p:pic>
        <p:nvPicPr>
          <p:cNvPr id="10" name="Picture 2"/>
          <p:cNvPicPr>
            <a:picLocks noChangeAspect="1" noChangeArrowheads="1"/>
          </p:cNvPicPr>
          <p:nvPr/>
        </p:nvPicPr>
        <p:blipFill>
          <a:blip r:embed="rId3" cstate="print"/>
          <a:srcRect l="94618" t="19000"/>
          <a:stretch>
            <a:fillRect/>
          </a:stretch>
        </p:blipFill>
        <p:spPr bwMode="auto">
          <a:xfrm>
            <a:off x="1143000" y="304800"/>
            <a:ext cx="6172200" cy="838200"/>
          </a:xfrm>
          <a:prstGeom prst="rect">
            <a:avLst/>
          </a:prstGeom>
          <a:noFill/>
          <a:ln w="9525">
            <a:noFill/>
            <a:miter lim="800000"/>
            <a:headEnd/>
            <a:tailEnd/>
          </a:ln>
        </p:spPr>
      </p:pic>
      <p:sp>
        <p:nvSpPr>
          <p:cNvPr id="2" name="Title 1"/>
          <p:cNvSpPr>
            <a:spLocks noGrp="1"/>
          </p:cNvSpPr>
          <p:nvPr>
            <p:ph type="title"/>
          </p:nvPr>
        </p:nvSpPr>
        <p:spPr>
          <a:xfrm>
            <a:off x="457200" y="152400"/>
            <a:ext cx="8229600" cy="1143000"/>
          </a:xfrm>
        </p:spPr>
        <p:txBody>
          <a:bodyPr/>
          <a:lstStyle/>
          <a:p>
            <a:r>
              <a:rPr lang="en-US" dirty="0" smtClean="0"/>
              <a:t>Claim</a:t>
            </a:r>
            <a:endParaRPr lang="en-US" dirty="0"/>
          </a:p>
        </p:txBody>
      </p:sp>
      <p:sp>
        <p:nvSpPr>
          <p:cNvPr id="3" name="Content Placeholder 2"/>
          <p:cNvSpPr>
            <a:spLocks noGrp="1"/>
          </p:cNvSpPr>
          <p:nvPr>
            <p:ph idx="1"/>
          </p:nvPr>
        </p:nvSpPr>
        <p:spPr>
          <a:xfrm>
            <a:off x="4419600" y="1447800"/>
            <a:ext cx="4267200" cy="3124200"/>
          </a:xfrm>
        </p:spPr>
        <p:txBody>
          <a:bodyPr>
            <a:normAutofit/>
          </a:bodyPr>
          <a:lstStyle/>
          <a:p>
            <a:endParaRPr lang="en-US" dirty="0"/>
          </a:p>
          <a:p>
            <a:endParaRPr lang="en-US" dirty="0" smtClean="0"/>
          </a:p>
          <a:p>
            <a:endParaRPr lang="en-US" dirty="0" smtClean="0"/>
          </a:p>
        </p:txBody>
      </p:sp>
      <p:sp>
        <p:nvSpPr>
          <p:cNvPr id="4" name="Content Placeholder 2"/>
          <p:cNvSpPr txBox="1">
            <a:spLocks/>
          </p:cNvSpPr>
          <p:nvPr/>
        </p:nvSpPr>
        <p:spPr>
          <a:xfrm>
            <a:off x="457200" y="4267200"/>
            <a:ext cx="8229600" cy="2057400"/>
          </a:xfrm>
          <a:prstGeom prst="rect">
            <a:avLst/>
          </a:prstGeom>
        </p:spPr>
        <p:txBody>
          <a:bodyPr vert="horz" lIns="91440" tIns="45720" rIns="91440" bIns="45720" rtlCol="0" anchor="t">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6" name="Straight Connector 5"/>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a:stCxn id="8"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11" name="Picture 2"/>
          <p:cNvPicPr>
            <a:picLocks noChangeAspect="1" noChangeArrowheads="1"/>
          </p:cNvPicPr>
          <p:nvPr/>
        </p:nvPicPr>
        <p:blipFill>
          <a:blip r:embed="rId3" cstate="print"/>
          <a:srcRect l="78765" r="2615"/>
          <a:stretch>
            <a:fillRect/>
          </a:stretch>
        </p:blipFill>
        <p:spPr bwMode="auto">
          <a:xfrm>
            <a:off x="7516516" y="0"/>
            <a:ext cx="1627484" cy="1143000"/>
          </a:xfrm>
          <a:prstGeom prst="rect">
            <a:avLst/>
          </a:prstGeom>
          <a:noFill/>
          <a:ln w="9525">
            <a:noFill/>
            <a:miter lim="800000"/>
            <a:headEnd/>
            <a:tailEnd/>
          </a:ln>
        </p:spPr>
      </p:pic>
      <p:pic>
        <p:nvPicPr>
          <p:cNvPr id="12" name="Picture 2"/>
          <p:cNvPicPr>
            <a:picLocks noChangeAspect="1" noChangeArrowheads="1"/>
          </p:cNvPicPr>
          <p:nvPr/>
        </p:nvPicPr>
        <p:blipFill>
          <a:blip r:embed="rId3" cstate="print"/>
          <a:srcRect l="94618"/>
          <a:stretch>
            <a:fillRect/>
          </a:stretch>
        </p:blipFill>
        <p:spPr bwMode="auto">
          <a:xfrm>
            <a:off x="7149548" y="0"/>
            <a:ext cx="470452" cy="1143000"/>
          </a:xfrm>
          <a:prstGeom prst="rect">
            <a:avLst/>
          </a:prstGeom>
          <a:noFill/>
          <a:ln w="9525">
            <a:noFill/>
            <a:miter lim="800000"/>
            <a:headEnd/>
            <a:tailEnd/>
          </a:ln>
        </p:spPr>
      </p:pic>
      <p:cxnSp>
        <p:nvCxnSpPr>
          <p:cNvPr id="13" name="Straight Connector 12"/>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676400" y="1447800"/>
            <a:ext cx="5791200" cy="369332"/>
          </a:xfrm>
          <a:prstGeom prst="rect">
            <a:avLst/>
          </a:prstGeom>
          <a:noFill/>
        </p:spPr>
        <p:txBody>
          <a:bodyPr wrap="square" rtlCol="0">
            <a:spAutoFit/>
          </a:bodyPr>
          <a:lstStyle/>
          <a:p>
            <a:r>
              <a:rPr lang="en-US" dirty="0" smtClean="0"/>
              <a:t>We designed and simulated a competitive 1 Mb SRAM. </a:t>
            </a:r>
            <a:endParaRPr lang="en-US" dirty="0"/>
          </a:p>
        </p:txBody>
      </p:sp>
      <p:sp>
        <p:nvSpPr>
          <p:cNvPr id="16" name="TextBox 15"/>
          <p:cNvSpPr txBox="1"/>
          <p:nvPr/>
        </p:nvSpPr>
        <p:spPr>
          <a:xfrm>
            <a:off x="1752600" y="1981200"/>
            <a:ext cx="5715000" cy="3323987"/>
          </a:xfrm>
          <a:prstGeom prst="rect">
            <a:avLst/>
          </a:prstGeom>
          <a:noFill/>
        </p:spPr>
        <p:txBody>
          <a:bodyPr wrap="square" rtlCol="0">
            <a:spAutoFit/>
          </a:bodyPr>
          <a:lstStyle/>
          <a:p>
            <a:pPr marL="514350" indent="-514350">
              <a:lnSpc>
                <a:spcPct val="150000"/>
              </a:lnSpc>
              <a:buFont typeface="+mj-lt"/>
              <a:buAutoNum type="arabicPeriod"/>
            </a:pPr>
            <a:r>
              <a:rPr lang="en-US" sz="2800" dirty="0" smtClean="0"/>
              <a:t>SRAM Architecture</a:t>
            </a:r>
          </a:p>
          <a:p>
            <a:pPr marL="514350" indent="-514350">
              <a:lnSpc>
                <a:spcPct val="150000"/>
              </a:lnSpc>
              <a:buFont typeface="+mj-lt"/>
              <a:buAutoNum type="arabicPeriod"/>
            </a:pPr>
            <a:r>
              <a:rPr lang="en-US" sz="2800" dirty="0" err="1" smtClean="0"/>
              <a:t>Bitcell</a:t>
            </a:r>
            <a:r>
              <a:rPr lang="en-US" sz="2800" dirty="0" smtClean="0"/>
              <a:t> Optimizations</a:t>
            </a:r>
          </a:p>
          <a:p>
            <a:pPr marL="514350" indent="-514350">
              <a:lnSpc>
                <a:spcPct val="150000"/>
              </a:lnSpc>
              <a:buFont typeface="+mj-lt"/>
              <a:buAutoNum type="arabicPeriod"/>
            </a:pPr>
            <a:r>
              <a:rPr lang="en-US" sz="2800" dirty="0" smtClean="0"/>
              <a:t>SRAM Model Simulations</a:t>
            </a:r>
          </a:p>
          <a:p>
            <a:pPr marL="514350" indent="-514350">
              <a:lnSpc>
                <a:spcPct val="150000"/>
              </a:lnSpc>
              <a:buFont typeface="+mj-lt"/>
              <a:buAutoNum type="arabicPeriod"/>
            </a:pPr>
            <a:r>
              <a:rPr lang="en-US" sz="2800" dirty="0" smtClean="0"/>
              <a:t>Layout Optimizations</a:t>
            </a:r>
          </a:p>
          <a:p>
            <a:pPr marL="514350" indent="-514350">
              <a:lnSpc>
                <a:spcPct val="150000"/>
              </a:lnSpc>
              <a:buFont typeface="+mj-lt"/>
              <a:buAutoNum type="arabicPeriod"/>
            </a:pPr>
            <a:r>
              <a:rPr lang="en-US" sz="2800" dirty="0" smtClean="0"/>
              <a:t>Results and Further Work</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16">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5" presetClass="emph" presetSubtype="0" nodeType="clickEffect">
                                  <p:stCondLst>
                                    <p:cond delay="0"/>
                                  </p:stCondLst>
                                  <p:childTnLst>
                                    <p:set>
                                      <p:cBhvr override="childStyle">
                                        <p:cTn id="20" dur="indefinite"/>
                                        <p:tgtEl>
                                          <p:spTgt spid="16">
                                            <p:txEl>
                                              <p:pRg st="0" end="0"/>
                                            </p:txEl>
                                          </p:spTgt>
                                        </p:tgtEl>
                                        <p:attrNameLst>
                                          <p:attrName>style.fontWeight</p:attrName>
                                        </p:attrNameLst>
                                      </p:cBhvr>
                                      <p:to>
                                        <p:strVal val="bold"/>
                                      </p:to>
                                    </p:set>
                                  </p:childTnLst>
                                </p:cTn>
                              </p:par>
                              <p:par>
                                <p:cTn id="21" presetID="3" presetClass="emph" presetSubtype="1" nodeType="withEffect">
                                  <p:stCondLst>
                                    <p:cond delay="0"/>
                                  </p:stCondLst>
                                  <p:childTnLst>
                                    <p:set>
                                      <p:cBhvr override="childStyle">
                                        <p:cTn id="22" dur="indefinite"/>
                                        <p:tgtEl>
                                          <p:spTgt spid="16">
                                            <p:txEl>
                                              <p:pRg st="0" end="0"/>
                                            </p:txEl>
                                          </p:spTgt>
                                        </p:tgtEl>
                                        <p:attrNameLst>
                                          <p:attrName>style.color</p:attrName>
                                        </p:attrNameLst>
                                      </p:cBhvr>
                                      <p:to>
                                        <p:clrVal>
                                          <a:srgbClr val="EE8318"/>
                                        </p:clrVal>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4" cstate="print"/>
          <a:srcRect/>
          <a:stretch>
            <a:fillRect/>
          </a:stretch>
        </p:blipFill>
        <p:spPr bwMode="auto">
          <a:xfrm>
            <a:off x="-26504" y="0"/>
            <a:ext cx="8740588" cy="1143000"/>
          </a:xfrm>
          <a:prstGeom prst="rect">
            <a:avLst/>
          </a:prstGeom>
          <a:noFill/>
          <a:ln w="9525">
            <a:noFill/>
            <a:miter lim="800000"/>
            <a:headEnd/>
            <a:tailEnd/>
          </a:ln>
        </p:spPr>
      </p:pic>
      <p:pic>
        <p:nvPicPr>
          <p:cNvPr id="9" name="Picture 2"/>
          <p:cNvPicPr>
            <a:picLocks noChangeAspect="1" noChangeArrowheads="1"/>
          </p:cNvPicPr>
          <p:nvPr/>
        </p:nvPicPr>
        <p:blipFill>
          <a:blip r:embed="rId4" cstate="print"/>
          <a:srcRect l="94618" t="19000"/>
          <a:stretch>
            <a:fillRect/>
          </a:stretch>
        </p:blipFill>
        <p:spPr bwMode="auto">
          <a:xfrm>
            <a:off x="1143000" y="304800"/>
            <a:ext cx="6172200" cy="838200"/>
          </a:xfrm>
          <a:prstGeom prst="rect">
            <a:avLst/>
          </a:prstGeom>
          <a:noFill/>
          <a:ln w="9525">
            <a:noFill/>
            <a:miter lim="800000"/>
            <a:headEnd/>
            <a:tailEnd/>
          </a:ln>
        </p:spPr>
      </p:pic>
      <p:sp>
        <p:nvSpPr>
          <p:cNvPr id="2" name="Title 1"/>
          <p:cNvSpPr>
            <a:spLocks noGrp="1"/>
          </p:cNvSpPr>
          <p:nvPr>
            <p:ph type="title"/>
          </p:nvPr>
        </p:nvSpPr>
        <p:spPr>
          <a:xfrm>
            <a:off x="457200" y="152400"/>
            <a:ext cx="8229600" cy="1143000"/>
          </a:xfrm>
        </p:spPr>
        <p:txBody>
          <a:bodyPr/>
          <a:lstStyle/>
          <a:p>
            <a:r>
              <a:rPr lang="en-US" dirty="0" smtClean="0"/>
              <a:t>SRAM Block Diagram</a:t>
            </a:r>
            <a:endParaRPr lang="en-US" dirty="0"/>
          </a:p>
        </p:txBody>
      </p:sp>
      <p:sp>
        <p:nvSpPr>
          <p:cNvPr id="4" name="TextBox 3"/>
          <p:cNvSpPr txBox="1"/>
          <p:nvPr/>
        </p:nvSpPr>
        <p:spPr>
          <a:xfrm>
            <a:off x="3352800" y="3581400"/>
            <a:ext cx="2209800" cy="369332"/>
          </a:xfrm>
          <a:prstGeom prst="rect">
            <a:avLst/>
          </a:prstGeom>
          <a:noFill/>
        </p:spPr>
        <p:txBody>
          <a:bodyPr wrap="square" rtlCol="0">
            <a:spAutoFit/>
          </a:bodyPr>
          <a:lstStyle/>
          <a:p>
            <a:r>
              <a:rPr lang="en-US" dirty="0" smtClean="0"/>
              <a:t>[final block diagram]</a:t>
            </a:r>
            <a:endParaRPr lang="en-US" dirty="0"/>
          </a:p>
        </p:txBody>
      </p:sp>
      <p:cxnSp>
        <p:nvCxnSpPr>
          <p:cNvPr id="5" name="Straight Connector 4"/>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a:stCxn id="7"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10" name="Picture 2"/>
          <p:cNvPicPr>
            <a:picLocks noChangeAspect="1" noChangeArrowheads="1"/>
          </p:cNvPicPr>
          <p:nvPr/>
        </p:nvPicPr>
        <p:blipFill>
          <a:blip r:embed="rId4" cstate="print"/>
          <a:srcRect l="78765" r="2615"/>
          <a:stretch>
            <a:fillRect/>
          </a:stretch>
        </p:blipFill>
        <p:spPr bwMode="auto">
          <a:xfrm>
            <a:off x="7516516" y="0"/>
            <a:ext cx="1627484" cy="1143000"/>
          </a:xfrm>
          <a:prstGeom prst="rect">
            <a:avLst/>
          </a:prstGeom>
          <a:noFill/>
          <a:ln w="9525">
            <a:noFill/>
            <a:miter lim="800000"/>
            <a:headEnd/>
            <a:tailEnd/>
          </a:ln>
        </p:spPr>
      </p:pic>
      <p:pic>
        <p:nvPicPr>
          <p:cNvPr id="11" name="Picture 2"/>
          <p:cNvPicPr>
            <a:picLocks noChangeAspect="1" noChangeArrowheads="1"/>
          </p:cNvPicPr>
          <p:nvPr/>
        </p:nvPicPr>
        <p:blipFill>
          <a:blip r:embed="rId4" cstate="print"/>
          <a:srcRect l="94618"/>
          <a:stretch>
            <a:fillRect/>
          </a:stretch>
        </p:blipFill>
        <p:spPr bwMode="auto">
          <a:xfrm>
            <a:off x="7149548" y="0"/>
            <a:ext cx="470452" cy="1143000"/>
          </a:xfrm>
          <a:prstGeom prst="rect">
            <a:avLst/>
          </a:prstGeom>
          <a:noFill/>
          <a:ln w="9525">
            <a:noFill/>
            <a:miter lim="800000"/>
            <a:headEnd/>
            <a:tailEnd/>
          </a:ln>
        </p:spPr>
      </p:pic>
      <p:cxnSp>
        <p:nvCxnSpPr>
          <p:cNvPr id="12" name="Straight Connector 11"/>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3686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6868" name="Object 4"/>
          <p:cNvGraphicFramePr>
            <a:graphicFrameLocks noChangeAspect="1"/>
          </p:cNvGraphicFramePr>
          <p:nvPr/>
        </p:nvGraphicFramePr>
        <p:xfrm>
          <a:off x="855365" y="1371600"/>
          <a:ext cx="7433271" cy="4724400"/>
        </p:xfrm>
        <a:graphic>
          <a:graphicData uri="http://schemas.openxmlformats.org/presentationml/2006/ole">
            <p:oleObj spid="_x0000_s36868" name="Visio" r:id="rId5" imgW="4390201" imgH="2789947" progId="Visio.Drawing.11">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3" cstate="print"/>
          <a:srcRect/>
          <a:stretch>
            <a:fillRect/>
          </a:stretch>
        </p:blipFill>
        <p:spPr bwMode="auto">
          <a:xfrm>
            <a:off x="-26504" y="0"/>
            <a:ext cx="8740588" cy="1143000"/>
          </a:xfrm>
          <a:prstGeom prst="rect">
            <a:avLst/>
          </a:prstGeom>
          <a:noFill/>
          <a:ln w="9525">
            <a:noFill/>
            <a:miter lim="800000"/>
            <a:headEnd/>
            <a:tailEnd/>
          </a:ln>
        </p:spPr>
      </p:pic>
      <p:pic>
        <p:nvPicPr>
          <p:cNvPr id="10" name="Picture 2"/>
          <p:cNvPicPr>
            <a:picLocks noChangeAspect="1" noChangeArrowheads="1"/>
          </p:cNvPicPr>
          <p:nvPr/>
        </p:nvPicPr>
        <p:blipFill>
          <a:blip r:embed="rId3" cstate="print"/>
          <a:srcRect l="94618" t="19000"/>
          <a:stretch>
            <a:fillRect/>
          </a:stretch>
        </p:blipFill>
        <p:spPr bwMode="auto">
          <a:xfrm>
            <a:off x="1143000" y="304800"/>
            <a:ext cx="6172200" cy="838200"/>
          </a:xfrm>
          <a:prstGeom prst="rect">
            <a:avLst/>
          </a:prstGeom>
          <a:noFill/>
          <a:ln w="9525">
            <a:noFill/>
            <a:miter lim="800000"/>
            <a:headEnd/>
            <a:tailEnd/>
          </a:ln>
        </p:spPr>
      </p:pic>
      <p:sp>
        <p:nvSpPr>
          <p:cNvPr id="2" name="Title 1"/>
          <p:cNvSpPr>
            <a:spLocks noGrp="1"/>
          </p:cNvSpPr>
          <p:nvPr>
            <p:ph type="title"/>
          </p:nvPr>
        </p:nvSpPr>
        <p:spPr>
          <a:xfrm>
            <a:off x="457200" y="152400"/>
            <a:ext cx="8229600" cy="1143000"/>
          </a:xfrm>
        </p:spPr>
        <p:txBody>
          <a:bodyPr/>
          <a:lstStyle/>
          <a:p>
            <a:r>
              <a:rPr lang="en-US" dirty="0" smtClean="0"/>
              <a:t>Claim</a:t>
            </a:r>
            <a:endParaRPr lang="en-US" dirty="0"/>
          </a:p>
        </p:txBody>
      </p:sp>
      <p:sp>
        <p:nvSpPr>
          <p:cNvPr id="4" name="Content Placeholder 2"/>
          <p:cNvSpPr txBox="1">
            <a:spLocks/>
          </p:cNvSpPr>
          <p:nvPr/>
        </p:nvSpPr>
        <p:spPr>
          <a:xfrm>
            <a:off x="457200" y="4267200"/>
            <a:ext cx="8229600" cy="2057400"/>
          </a:xfrm>
          <a:prstGeom prst="rect">
            <a:avLst/>
          </a:prstGeom>
        </p:spPr>
        <p:txBody>
          <a:bodyPr vert="horz" lIns="91440" tIns="45720" rIns="91440" bIns="45720" rtlCol="0" anchor="t">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6" name="Straight Connector 5"/>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a:stCxn id="8"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11" name="Picture 2"/>
          <p:cNvPicPr>
            <a:picLocks noChangeAspect="1" noChangeArrowheads="1"/>
          </p:cNvPicPr>
          <p:nvPr/>
        </p:nvPicPr>
        <p:blipFill>
          <a:blip r:embed="rId3" cstate="print"/>
          <a:srcRect l="78765" r="2615"/>
          <a:stretch>
            <a:fillRect/>
          </a:stretch>
        </p:blipFill>
        <p:spPr bwMode="auto">
          <a:xfrm>
            <a:off x="7516516" y="0"/>
            <a:ext cx="1627484" cy="1143000"/>
          </a:xfrm>
          <a:prstGeom prst="rect">
            <a:avLst/>
          </a:prstGeom>
          <a:noFill/>
          <a:ln w="9525">
            <a:noFill/>
            <a:miter lim="800000"/>
            <a:headEnd/>
            <a:tailEnd/>
          </a:ln>
        </p:spPr>
      </p:pic>
      <p:pic>
        <p:nvPicPr>
          <p:cNvPr id="12" name="Picture 2"/>
          <p:cNvPicPr>
            <a:picLocks noChangeAspect="1" noChangeArrowheads="1"/>
          </p:cNvPicPr>
          <p:nvPr/>
        </p:nvPicPr>
        <p:blipFill>
          <a:blip r:embed="rId3" cstate="print"/>
          <a:srcRect l="94618"/>
          <a:stretch>
            <a:fillRect/>
          </a:stretch>
        </p:blipFill>
        <p:spPr bwMode="auto">
          <a:xfrm>
            <a:off x="7149548" y="0"/>
            <a:ext cx="470452" cy="1143000"/>
          </a:xfrm>
          <a:prstGeom prst="rect">
            <a:avLst/>
          </a:prstGeom>
          <a:noFill/>
          <a:ln w="9525">
            <a:noFill/>
            <a:miter lim="800000"/>
            <a:headEnd/>
            <a:tailEnd/>
          </a:ln>
        </p:spPr>
      </p:pic>
      <p:cxnSp>
        <p:nvCxnSpPr>
          <p:cNvPr id="13" name="Straight Connector 12"/>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752600" y="1981200"/>
            <a:ext cx="5715000" cy="3323987"/>
          </a:xfrm>
          <a:prstGeom prst="rect">
            <a:avLst/>
          </a:prstGeom>
          <a:noFill/>
        </p:spPr>
        <p:txBody>
          <a:bodyPr wrap="square" rtlCol="0">
            <a:spAutoFit/>
          </a:bodyPr>
          <a:lstStyle/>
          <a:p>
            <a:pPr marL="514350" indent="-514350">
              <a:lnSpc>
                <a:spcPct val="150000"/>
              </a:lnSpc>
              <a:buFont typeface="+mj-lt"/>
              <a:buAutoNum type="arabicPeriod"/>
            </a:pPr>
            <a:r>
              <a:rPr lang="en-US" sz="2800" dirty="0" smtClean="0"/>
              <a:t>SRAM Architecture</a:t>
            </a:r>
          </a:p>
          <a:p>
            <a:pPr marL="514350" indent="-514350">
              <a:lnSpc>
                <a:spcPct val="150000"/>
              </a:lnSpc>
              <a:buFont typeface="+mj-lt"/>
              <a:buAutoNum type="arabicPeriod"/>
            </a:pPr>
            <a:r>
              <a:rPr lang="en-US" sz="2800" dirty="0" err="1" smtClean="0"/>
              <a:t>Bitcell</a:t>
            </a:r>
            <a:r>
              <a:rPr lang="en-US" sz="2800" dirty="0" smtClean="0"/>
              <a:t> Optimizations</a:t>
            </a:r>
          </a:p>
          <a:p>
            <a:pPr marL="514350" indent="-514350">
              <a:lnSpc>
                <a:spcPct val="150000"/>
              </a:lnSpc>
              <a:buFont typeface="+mj-lt"/>
              <a:buAutoNum type="arabicPeriod"/>
            </a:pPr>
            <a:r>
              <a:rPr lang="en-US" sz="2800" dirty="0" smtClean="0"/>
              <a:t>SRAM Model Simulations</a:t>
            </a:r>
          </a:p>
          <a:p>
            <a:pPr marL="514350" indent="-514350">
              <a:lnSpc>
                <a:spcPct val="150000"/>
              </a:lnSpc>
              <a:buFont typeface="+mj-lt"/>
              <a:buAutoNum type="arabicPeriod"/>
            </a:pPr>
            <a:r>
              <a:rPr lang="en-US" sz="2800" dirty="0" smtClean="0"/>
              <a:t>Layout Optimizations</a:t>
            </a:r>
          </a:p>
          <a:p>
            <a:pPr marL="514350" indent="-514350">
              <a:lnSpc>
                <a:spcPct val="150000"/>
              </a:lnSpc>
              <a:buFont typeface="+mj-lt"/>
              <a:buAutoNum type="arabicPeriod"/>
            </a:pPr>
            <a:r>
              <a:rPr lang="en-US" sz="2800" dirty="0" smtClean="0"/>
              <a:t>Results and Further Work</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childTnLst>
                                    <p:set>
                                      <p:cBhvr override="childStyle">
                                        <p:cTn id="6" dur="indefinite"/>
                                        <p:tgtEl>
                                          <p:spTgt spid="16">
                                            <p:txEl>
                                              <p:pRg st="1" end="1"/>
                                            </p:txEl>
                                          </p:spTgt>
                                        </p:tgtEl>
                                        <p:attrNameLst>
                                          <p:attrName>style.fontWeight</p:attrName>
                                        </p:attrNameLst>
                                      </p:cBhvr>
                                      <p:to>
                                        <p:strVal val="bold"/>
                                      </p:to>
                                    </p:set>
                                  </p:childTnLst>
                                </p:cTn>
                              </p:par>
                              <p:par>
                                <p:cTn id="7" presetID="3" presetClass="emph" presetSubtype="1" nodeType="withEffect">
                                  <p:stCondLst>
                                    <p:cond delay="0"/>
                                  </p:stCondLst>
                                  <p:childTnLst>
                                    <p:set>
                                      <p:cBhvr override="childStyle">
                                        <p:cTn id="8" dur="indefinite"/>
                                        <p:tgtEl>
                                          <p:spTgt spid="16">
                                            <p:txEl>
                                              <p:pRg st="1" end="1"/>
                                            </p:txEl>
                                          </p:spTgt>
                                        </p:tgtEl>
                                        <p:attrNameLst>
                                          <p:attrName>style.color</p:attrName>
                                        </p:attrNameLst>
                                      </p:cBhvr>
                                      <p:to>
                                        <p:clrVal>
                                          <a:srgbClr val="EE8318"/>
                                        </p:clrVal>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4" cstate="print"/>
          <a:srcRect/>
          <a:stretch>
            <a:fillRect/>
          </a:stretch>
        </p:blipFill>
        <p:spPr bwMode="auto">
          <a:xfrm>
            <a:off x="-26504" y="0"/>
            <a:ext cx="8740588" cy="1143000"/>
          </a:xfrm>
          <a:prstGeom prst="rect">
            <a:avLst/>
          </a:prstGeom>
          <a:noFill/>
          <a:ln w="9525">
            <a:noFill/>
            <a:miter lim="800000"/>
            <a:headEnd/>
            <a:tailEnd/>
          </a:ln>
        </p:spPr>
      </p:pic>
      <p:pic>
        <p:nvPicPr>
          <p:cNvPr id="9" name="Picture 2"/>
          <p:cNvPicPr>
            <a:picLocks noChangeAspect="1" noChangeArrowheads="1"/>
          </p:cNvPicPr>
          <p:nvPr/>
        </p:nvPicPr>
        <p:blipFill>
          <a:blip r:embed="rId4" cstate="print"/>
          <a:srcRect l="94618" t="19000"/>
          <a:stretch>
            <a:fillRect/>
          </a:stretch>
        </p:blipFill>
        <p:spPr bwMode="auto">
          <a:xfrm>
            <a:off x="1143000" y="304800"/>
            <a:ext cx="6172200" cy="838200"/>
          </a:xfrm>
          <a:prstGeom prst="rect">
            <a:avLst/>
          </a:prstGeom>
          <a:noFill/>
          <a:ln w="9525">
            <a:noFill/>
            <a:miter lim="800000"/>
            <a:headEnd/>
            <a:tailEnd/>
          </a:ln>
        </p:spPr>
      </p:pic>
      <p:sp>
        <p:nvSpPr>
          <p:cNvPr id="2" name="Title 1"/>
          <p:cNvSpPr>
            <a:spLocks noGrp="1"/>
          </p:cNvSpPr>
          <p:nvPr>
            <p:ph type="title"/>
          </p:nvPr>
        </p:nvSpPr>
        <p:spPr>
          <a:xfrm>
            <a:off x="457200" y="152400"/>
            <a:ext cx="8229600" cy="1143000"/>
          </a:xfrm>
        </p:spPr>
        <p:txBody>
          <a:bodyPr/>
          <a:lstStyle/>
          <a:p>
            <a:r>
              <a:rPr lang="en-US" dirty="0" err="1" smtClean="0"/>
              <a:t>Bitcell</a:t>
            </a:r>
            <a:endParaRPr lang="en-US" dirty="0"/>
          </a:p>
        </p:txBody>
      </p:sp>
      <p:sp>
        <p:nvSpPr>
          <p:cNvPr id="3" name="Content Placeholder 2"/>
          <p:cNvSpPr>
            <a:spLocks noGrp="1"/>
          </p:cNvSpPr>
          <p:nvPr>
            <p:ph idx="1"/>
          </p:nvPr>
        </p:nvSpPr>
        <p:spPr>
          <a:xfrm>
            <a:off x="457200" y="1600201"/>
            <a:ext cx="8229600" cy="685800"/>
          </a:xfrm>
        </p:spPr>
        <p:txBody>
          <a:bodyPr/>
          <a:lstStyle/>
          <a:p>
            <a:r>
              <a:rPr lang="en-US" dirty="0" smtClean="0"/>
              <a:t>6T-bitcell – 0.816 </a:t>
            </a:r>
            <a:r>
              <a:rPr lang="en-US" dirty="0" smtClean="0">
                <a:latin typeface="Calibri"/>
                <a:cs typeface="Calibri"/>
              </a:rPr>
              <a:t>µ</a:t>
            </a:r>
            <a:r>
              <a:rPr lang="en-US" dirty="0" smtClean="0"/>
              <a:t>m</a:t>
            </a:r>
            <a:r>
              <a:rPr lang="en-US" baseline="30000" dirty="0" smtClean="0"/>
              <a:t>2</a:t>
            </a:r>
            <a:endParaRPr lang="en-US" baseline="30000" dirty="0"/>
          </a:p>
        </p:txBody>
      </p:sp>
      <p:cxnSp>
        <p:nvCxnSpPr>
          <p:cNvPr id="5" name="Straight Connector 4"/>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a:stCxn id="7"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10" name="Picture 2"/>
          <p:cNvPicPr>
            <a:picLocks noChangeAspect="1" noChangeArrowheads="1"/>
          </p:cNvPicPr>
          <p:nvPr/>
        </p:nvPicPr>
        <p:blipFill>
          <a:blip r:embed="rId4" cstate="print"/>
          <a:srcRect l="78765" r="2615"/>
          <a:stretch>
            <a:fillRect/>
          </a:stretch>
        </p:blipFill>
        <p:spPr bwMode="auto">
          <a:xfrm>
            <a:off x="7516516" y="0"/>
            <a:ext cx="1627484" cy="1143000"/>
          </a:xfrm>
          <a:prstGeom prst="rect">
            <a:avLst/>
          </a:prstGeom>
          <a:noFill/>
          <a:ln w="9525">
            <a:noFill/>
            <a:miter lim="800000"/>
            <a:headEnd/>
            <a:tailEnd/>
          </a:ln>
        </p:spPr>
      </p:pic>
      <p:pic>
        <p:nvPicPr>
          <p:cNvPr id="11" name="Picture 2"/>
          <p:cNvPicPr>
            <a:picLocks noChangeAspect="1" noChangeArrowheads="1"/>
          </p:cNvPicPr>
          <p:nvPr/>
        </p:nvPicPr>
        <p:blipFill>
          <a:blip r:embed="rId4" cstate="print"/>
          <a:srcRect l="94618"/>
          <a:stretch>
            <a:fillRect/>
          </a:stretch>
        </p:blipFill>
        <p:spPr bwMode="auto">
          <a:xfrm>
            <a:off x="7149548" y="0"/>
            <a:ext cx="470452" cy="1143000"/>
          </a:xfrm>
          <a:prstGeom prst="rect">
            <a:avLst/>
          </a:prstGeom>
          <a:noFill/>
          <a:ln w="9525">
            <a:noFill/>
            <a:miter lim="800000"/>
            <a:headEnd/>
            <a:tailEnd/>
          </a:ln>
        </p:spPr>
      </p:pic>
      <p:cxnSp>
        <p:nvCxnSpPr>
          <p:cNvPr id="12" name="Straight Connector 11"/>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112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265" name="Object 1"/>
          <p:cNvGraphicFramePr>
            <a:graphicFrameLocks noChangeAspect="1"/>
          </p:cNvGraphicFramePr>
          <p:nvPr/>
        </p:nvGraphicFramePr>
        <p:xfrm>
          <a:off x="5791200" y="1371600"/>
          <a:ext cx="2062216" cy="1524000"/>
        </p:xfrm>
        <a:graphic>
          <a:graphicData uri="http://schemas.openxmlformats.org/presentationml/2006/ole">
            <p:oleObj spid="_x0000_s11265" name="Visio" r:id="rId5" imgW="3463104" imgH="2561347" progId="Visio.Drawing.11">
              <p:embed/>
            </p:oleObj>
          </a:graphicData>
        </a:graphic>
      </p:graphicFrame>
      <p:sp>
        <p:nvSpPr>
          <p:cNvPr id="20" name="TextBox 19"/>
          <p:cNvSpPr txBox="1"/>
          <p:nvPr/>
        </p:nvSpPr>
        <p:spPr>
          <a:xfrm>
            <a:off x="762000" y="2590800"/>
            <a:ext cx="4800600" cy="369332"/>
          </a:xfrm>
          <a:prstGeom prst="rect">
            <a:avLst/>
          </a:prstGeom>
          <a:noFill/>
        </p:spPr>
        <p:txBody>
          <a:bodyPr wrap="square" rtlCol="0">
            <a:spAutoFit/>
          </a:bodyPr>
          <a:lstStyle/>
          <a:p>
            <a:pPr algn="ctr"/>
            <a:r>
              <a:rPr lang="en-US" dirty="0" smtClean="0"/>
              <a:t>2x2 </a:t>
            </a:r>
            <a:r>
              <a:rPr lang="en-US" dirty="0" err="1" smtClean="0"/>
              <a:t>bitcell</a:t>
            </a:r>
            <a:r>
              <a:rPr lang="en-US" dirty="0" smtClean="0"/>
              <a:t> array</a:t>
            </a:r>
            <a:endParaRPr lang="en-US" dirty="0"/>
          </a:p>
        </p:txBody>
      </p:sp>
      <p:pic>
        <p:nvPicPr>
          <p:cNvPr id="11270" name="Picture 6" descr="C:\Users\Stevo Bailey\Downloads\2x2BitCellArray.png"/>
          <p:cNvPicPr>
            <a:picLocks noChangeAspect="1" noChangeArrowheads="1"/>
          </p:cNvPicPr>
          <p:nvPr/>
        </p:nvPicPr>
        <p:blipFill>
          <a:blip r:embed="rId6" cstate="print"/>
          <a:srcRect/>
          <a:stretch>
            <a:fillRect/>
          </a:stretch>
        </p:blipFill>
        <p:spPr bwMode="auto">
          <a:xfrm rot="5400000">
            <a:off x="2999448" y="505752"/>
            <a:ext cx="3145104" cy="80772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print"/>
          <a:srcRect/>
          <a:stretch>
            <a:fillRect/>
          </a:stretch>
        </p:blipFill>
        <p:spPr bwMode="auto">
          <a:xfrm>
            <a:off x="-26504" y="0"/>
            <a:ext cx="8740588" cy="1143000"/>
          </a:xfrm>
          <a:prstGeom prst="rect">
            <a:avLst/>
          </a:prstGeom>
          <a:noFill/>
          <a:ln w="9525">
            <a:noFill/>
            <a:miter lim="800000"/>
            <a:headEnd/>
            <a:tailEnd/>
          </a:ln>
        </p:spPr>
      </p:pic>
      <p:pic>
        <p:nvPicPr>
          <p:cNvPr id="9" name="Picture 2"/>
          <p:cNvPicPr>
            <a:picLocks noChangeAspect="1" noChangeArrowheads="1"/>
          </p:cNvPicPr>
          <p:nvPr/>
        </p:nvPicPr>
        <p:blipFill>
          <a:blip r:embed="rId3" cstate="print"/>
          <a:srcRect l="94618" t="19000"/>
          <a:stretch>
            <a:fillRect/>
          </a:stretch>
        </p:blipFill>
        <p:spPr bwMode="auto">
          <a:xfrm>
            <a:off x="1143000" y="304800"/>
            <a:ext cx="6172200" cy="838200"/>
          </a:xfrm>
          <a:prstGeom prst="rect">
            <a:avLst/>
          </a:prstGeom>
          <a:noFill/>
          <a:ln w="9525">
            <a:noFill/>
            <a:miter lim="800000"/>
            <a:headEnd/>
            <a:tailEnd/>
          </a:ln>
        </p:spPr>
      </p:pic>
      <p:sp>
        <p:nvSpPr>
          <p:cNvPr id="2" name="Title 1"/>
          <p:cNvSpPr>
            <a:spLocks noGrp="1"/>
          </p:cNvSpPr>
          <p:nvPr>
            <p:ph type="title"/>
          </p:nvPr>
        </p:nvSpPr>
        <p:spPr>
          <a:xfrm>
            <a:off x="457200" y="152400"/>
            <a:ext cx="8229600" cy="1143000"/>
          </a:xfrm>
        </p:spPr>
        <p:txBody>
          <a:bodyPr/>
          <a:lstStyle/>
          <a:p>
            <a:r>
              <a:rPr lang="en-US" dirty="0" err="1" smtClean="0"/>
              <a:t>Bitcell</a:t>
            </a:r>
            <a:endParaRPr lang="en-US" dirty="0"/>
          </a:p>
        </p:txBody>
      </p:sp>
      <p:sp>
        <p:nvSpPr>
          <p:cNvPr id="3" name="Content Placeholder 2"/>
          <p:cNvSpPr>
            <a:spLocks noGrp="1"/>
          </p:cNvSpPr>
          <p:nvPr>
            <p:ph idx="1"/>
          </p:nvPr>
        </p:nvSpPr>
        <p:spPr/>
        <p:txBody>
          <a:bodyPr/>
          <a:lstStyle/>
          <a:p>
            <a:endParaRPr lang="en-US"/>
          </a:p>
        </p:txBody>
      </p:sp>
      <p:pic>
        <p:nvPicPr>
          <p:cNvPr id="36867" name="Picture 3" descr="C:\Users\Stevo Bailey\Downloads\read SNM.png"/>
          <p:cNvPicPr>
            <a:picLocks noChangeAspect="1" noChangeArrowheads="1"/>
          </p:cNvPicPr>
          <p:nvPr/>
        </p:nvPicPr>
        <p:blipFill>
          <a:blip r:embed="rId4" cstate="print"/>
          <a:srcRect/>
          <a:stretch>
            <a:fillRect/>
          </a:stretch>
        </p:blipFill>
        <p:spPr bwMode="auto">
          <a:xfrm>
            <a:off x="324644" y="1277180"/>
            <a:ext cx="8494713" cy="4895020"/>
          </a:xfrm>
          <a:prstGeom prst="rect">
            <a:avLst/>
          </a:prstGeom>
          <a:noFill/>
        </p:spPr>
      </p:pic>
      <p:cxnSp>
        <p:nvCxnSpPr>
          <p:cNvPr id="5" name="Straight Connector 4"/>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a:stCxn id="7"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10" name="Picture 2"/>
          <p:cNvPicPr>
            <a:picLocks noChangeAspect="1" noChangeArrowheads="1"/>
          </p:cNvPicPr>
          <p:nvPr/>
        </p:nvPicPr>
        <p:blipFill>
          <a:blip r:embed="rId3" cstate="print"/>
          <a:srcRect l="78765" r="2615"/>
          <a:stretch>
            <a:fillRect/>
          </a:stretch>
        </p:blipFill>
        <p:spPr bwMode="auto">
          <a:xfrm>
            <a:off x="7516516" y="0"/>
            <a:ext cx="1627484" cy="1143000"/>
          </a:xfrm>
          <a:prstGeom prst="rect">
            <a:avLst/>
          </a:prstGeom>
          <a:noFill/>
          <a:ln w="9525">
            <a:noFill/>
            <a:miter lim="800000"/>
            <a:headEnd/>
            <a:tailEnd/>
          </a:ln>
        </p:spPr>
      </p:pic>
      <p:pic>
        <p:nvPicPr>
          <p:cNvPr id="11" name="Picture 2"/>
          <p:cNvPicPr>
            <a:picLocks noChangeAspect="1" noChangeArrowheads="1"/>
          </p:cNvPicPr>
          <p:nvPr/>
        </p:nvPicPr>
        <p:blipFill>
          <a:blip r:embed="rId3" cstate="print"/>
          <a:srcRect l="94618"/>
          <a:stretch>
            <a:fillRect/>
          </a:stretch>
        </p:blipFill>
        <p:spPr bwMode="auto">
          <a:xfrm>
            <a:off x="7149548" y="0"/>
            <a:ext cx="470452" cy="1143000"/>
          </a:xfrm>
          <a:prstGeom prst="rect">
            <a:avLst/>
          </a:prstGeom>
          <a:noFill/>
          <a:ln w="9525">
            <a:noFill/>
            <a:miter lim="800000"/>
            <a:headEnd/>
            <a:tailEnd/>
          </a:ln>
        </p:spPr>
      </p:pic>
      <p:cxnSp>
        <p:nvCxnSpPr>
          <p:cNvPr id="12" name="Straight Connector 11"/>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3" cstate="print"/>
          <a:srcRect/>
          <a:stretch>
            <a:fillRect/>
          </a:stretch>
        </p:blipFill>
        <p:spPr bwMode="auto">
          <a:xfrm>
            <a:off x="-26504" y="0"/>
            <a:ext cx="8740588" cy="1143000"/>
          </a:xfrm>
          <a:prstGeom prst="rect">
            <a:avLst/>
          </a:prstGeom>
          <a:noFill/>
          <a:ln w="9525">
            <a:noFill/>
            <a:miter lim="800000"/>
            <a:headEnd/>
            <a:tailEnd/>
          </a:ln>
        </p:spPr>
      </p:pic>
      <p:pic>
        <p:nvPicPr>
          <p:cNvPr id="8" name="Picture 2"/>
          <p:cNvPicPr>
            <a:picLocks noChangeAspect="1" noChangeArrowheads="1"/>
          </p:cNvPicPr>
          <p:nvPr/>
        </p:nvPicPr>
        <p:blipFill>
          <a:blip r:embed="rId3" cstate="print"/>
          <a:srcRect l="94618" t="19000"/>
          <a:stretch>
            <a:fillRect/>
          </a:stretch>
        </p:blipFill>
        <p:spPr bwMode="auto">
          <a:xfrm>
            <a:off x="1143000" y="304800"/>
            <a:ext cx="6172200" cy="838200"/>
          </a:xfrm>
          <a:prstGeom prst="rect">
            <a:avLst/>
          </a:prstGeom>
          <a:noFill/>
          <a:ln w="9525">
            <a:noFill/>
            <a:miter lim="800000"/>
            <a:headEnd/>
            <a:tailEnd/>
          </a:ln>
        </p:spPr>
      </p:pic>
      <p:sp>
        <p:nvSpPr>
          <p:cNvPr id="2" name="Title 1"/>
          <p:cNvSpPr>
            <a:spLocks noGrp="1"/>
          </p:cNvSpPr>
          <p:nvPr>
            <p:ph type="title"/>
          </p:nvPr>
        </p:nvSpPr>
        <p:spPr>
          <a:xfrm>
            <a:off x="457200" y="152400"/>
            <a:ext cx="8229600" cy="1143000"/>
          </a:xfrm>
        </p:spPr>
        <p:txBody>
          <a:bodyPr/>
          <a:lstStyle/>
          <a:p>
            <a:r>
              <a:rPr lang="en-US" dirty="0" err="1" smtClean="0"/>
              <a:t>Bitcell</a:t>
            </a:r>
            <a:endParaRPr lang="en-US" dirty="0"/>
          </a:p>
        </p:txBody>
      </p:sp>
      <p:pic>
        <p:nvPicPr>
          <p:cNvPr id="37891" name="Picture 3" descr="C:\Users\Stevo Bailey\Downloads\hold SNM.png"/>
          <p:cNvPicPr>
            <a:picLocks noChangeAspect="1" noChangeArrowheads="1"/>
          </p:cNvPicPr>
          <p:nvPr/>
        </p:nvPicPr>
        <p:blipFill>
          <a:blip r:embed="rId4" cstate="print"/>
          <a:srcRect/>
          <a:stretch>
            <a:fillRect/>
          </a:stretch>
        </p:blipFill>
        <p:spPr bwMode="auto">
          <a:xfrm>
            <a:off x="325374" y="1229757"/>
            <a:ext cx="8493252" cy="4942443"/>
          </a:xfrm>
          <a:prstGeom prst="rect">
            <a:avLst/>
          </a:prstGeom>
          <a:noFill/>
        </p:spPr>
      </p:pic>
      <p:cxnSp>
        <p:nvCxnSpPr>
          <p:cNvPr id="4" name="Straight Connector 3"/>
          <p:cNvCxnSpPr/>
          <p:nvPr/>
        </p:nvCxnSpPr>
        <p:spPr>
          <a:xfrm>
            <a:off x="-314740" y="6324600"/>
            <a:ext cx="557254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a:stCxn id="6" idx="3"/>
          </p:cNvCxnSpPr>
          <p:nvPr/>
        </p:nvCxnSpPr>
        <p:spPr>
          <a:xfrm>
            <a:off x="7467600" y="6306221"/>
            <a:ext cx="1905000" cy="18379"/>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261112" y="6136944"/>
            <a:ext cx="2206488" cy="338554"/>
          </a:xfrm>
          <a:prstGeom prst="rect">
            <a:avLst/>
          </a:prstGeom>
          <a:noFill/>
        </p:spPr>
        <p:txBody>
          <a:bodyPr wrap="square" rtlCol="0">
            <a:spAutoFit/>
          </a:bodyPr>
          <a:lstStyle/>
          <a:p>
            <a:r>
              <a:rPr lang="en-US" sz="1600" dirty="0" smtClean="0">
                <a:solidFill>
                  <a:srgbClr val="EE8318"/>
                </a:solidFill>
                <a:latin typeface="Garamond" pitchFamily="18" charset="0"/>
              </a:rPr>
              <a:t>ECE 4332: Intro to VLSI</a:t>
            </a:r>
            <a:endParaRPr lang="en-US" sz="1400" dirty="0">
              <a:solidFill>
                <a:srgbClr val="EE8318"/>
              </a:solidFill>
              <a:latin typeface="Garamond" pitchFamily="18" charset="0"/>
            </a:endParaRPr>
          </a:p>
        </p:txBody>
      </p:sp>
      <p:pic>
        <p:nvPicPr>
          <p:cNvPr id="9" name="Picture 2"/>
          <p:cNvPicPr>
            <a:picLocks noChangeAspect="1" noChangeArrowheads="1"/>
          </p:cNvPicPr>
          <p:nvPr/>
        </p:nvPicPr>
        <p:blipFill>
          <a:blip r:embed="rId3" cstate="print"/>
          <a:srcRect l="78765" r="2615"/>
          <a:stretch>
            <a:fillRect/>
          </a:stretch>
        </p:blipFill>
        <p:spPr bwMode="auto">
          <a:xfrm>
            <a:off x="7516516" y="0"/>
            <a:ext cx="1627484" cy="1143000"/>
          </a:xfrm>
          <a:prstGeom prst="rect">
            <a:avLst/>
          </a:prstGeom>
          <a:noFill/>
          <a:ln w="9525">
            <a:noFill/>
            <a:miter lim="800000"/>
            <a:headEnd/>
            <a:tailEnd/>
          </a:ln>
        </p:spPr>
      </p:pic>
      <p:pic>
        <p:nvPicPr>
          <p:cNvPr id="10" name="Picture 2"/>
          <p:cNvPicPr>
            <a:picLocks noChangeAspect="1" noChangeArrowheads="1"/>
          </p:cNvPicPr>
          <p:nvPr/>
        </p:nvPicPr>
        <p:blipFill>
          <a:blip r:embed="rId3" cstate="print"/>
          <a:srcRect l="94618"/>
          <a:stretch>
            <a:fillRect/>
          </a:stretch>
        </p:blipFill>
        <p:spPr bwMode="auto">
          <a:xfrm>
            <a:off x="7149548" y="0"/>
            <a:ext cx="470452" cy="1143000"/>
          </a:xfrm>
          <a:prstGeom prst="rect">
            <a:avLst/>
          </a:prstGeom>
          <a:noFill/>
          <a:ln w="9525">
            <a:noFill/>
            <a:miter lim="800000"/>
            <a:headEnd/>
            <a:tailEnd/>
          </a:ln>
        </p:spPr>
      </p:pic>
      <p:cxnSp>
        <p:nvCxnSpPr>
          <p:cNvPr id="11" name="Straight Connector 10"/>
          <p:cNvCxnSpPr/>
          <p:nvPr/>
        </p:nvCxnSpPr>
        <p:spPr>
          <a:xfrm>
            <a:off x="-331304" y="1143000"/>
            <a:ext cx="9829800" cy="0"/>
          </a:xfrm>
          <a:prstGeom prst="line">
            <a:avLst/>
          </a:prstGeom>
          <a:ln w="57150">
            <a:solidFill>
              <a:srgbClr val="EE8318"/>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Rugb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Rugby</Template>
  <TotalTime>4971</TotalTime>
  <Words>1316</Words>
  <Application>Microsoft Office PowerPoint</Application>
  <PresentationFormat>On-screen Show (4:3)</PresentationFormat>
  <Paragraphs>269</Paragraphs>
  <Slides>29</Slides>
  <Notes>26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Rugby</vt:lpstr>
      <vt:lpstr>Visio</vt:lpstr>
      <vt:lpstr>Project SRAM</vt:lpstr>
      <vt:lpstr>PICo’s Projects</vt:lpstr>
      <vt:lpstr>Problem Description</vt:lpstr>
      <vt:lpstr>Claim</vt:lpstr>
      <vt:lpstr>SRAM Block Diagram</vt:lpstr>
      <vt:lpstr>Claim</vt:lpstr>
      <vt:lpstr>Bitcell</vt:lpstr>
      <vt:lpstr>Bitcell</vt:lpstr>
      <vt:lpstr>Bitcell</vt:lpstr>
      <vt:lpstr>Bitcell</vt:lpstr>
      <vt:lpstr>Claim</vt:lpstr>
      <vt:lpstr>SRAM Model</vt:lpstr>
      <vt:lpstr>SRAM Model</vt:lpstr>
      <vt:lpstr>SRAM Model</vt:lpstr>
      <vt:lpstr>Slide 15</vt:lpstr>
      <vt:lpstr>Slide 16</vt:lpstr>
      <vt:lpstr>SRAM Model Results</vt:lpstr>
      <vt:lpstr>SRAM Model Results</vt:lpstr>
      <vt:lpstr>Slide 19</vt:lpstr>
      <vt:lpstr>Claim</vt:lpstr>
      <vt:lpstr>Slide 21</vt:lpstr>
      <vt:lpstr>Slide 22</vt:lpstr>
      <vt:lpstr>Claim</vt:lpstr>
      <vt:lpstr>Slide 24</vt:lpstr>
      <vt:lpstr>Slide 25</vt:lpstr>
      <vt:lpstr>Slide 26</vt:lpstr>
      <vt:lpstr>Slide 27</vt:lpstr>
      <vt:lpstr>Slide 28</vt:lpstr>
      <vt:lpstr>Questions?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John Roger Thompson</dc:creator>
  <cp:lastModifiedBy>Stevo Bailey</cp:lastModifiedBy>
  <cp:revision>77</cp:revision>
  <dcterms:created xsi:type="dcterms:W3CDTF">2011-08-12T01:52:32Z</dcterms:created>
  <dcterms:modified xsi:type="dcterms:W3CDTF">2011-12-08T05:21:08Z</dcterms:modified>
</cp:coreProperties>
</file>